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4"/>
  </p:sldMasterIdLst>
  <p:sldIdLst>
    <p:sldId id="256" r:id="rId5"/>
    <p:sldId id="257" r:id="rId6"/>
    <p:sldId id="258" r:id="rId7"/>
    <p:sldId id="259" r:id="rId8"/>
    <p:sldId id="260" r:id="rId9"/>
    <p:sldId id="261" r:id="rId10"/>
    <p:sldId id="262" r:id="rId11"/>
    <p:sldId id="263"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Hammond, Kettering Town Council" userId="e0660e6d-400c-42cd-a19c-eac253755cc3" providerId="ADAL" clId="{530E1652-E1EE-45B3-99A9-99AFDDF073DE}"/>
    <pc:docChg chg="custSel modSld">
      <pc:chgData name="Martin Hammond, Kettering Town Council" userId="e0660e6d-400c-42cd-a19c-eac253755cc3" providerId="ADAL" clId="{530E1652-E1EE-45B3-99A9-99AFDDF073DE}" dt="2022-09-13T16:10:02.662" v="34" actId="313"/>
      <pc:docMkLst>
        <pc:docMk/>
      </pc:docMkLst>
      <pc:sldChg chg="modSp mod">
        <pc:chgData name="Martin Hammond, Kettering Town Council" userId="e0660e6d-400c-42cd-a19c-eac253755cc3" providerId="ADAL" clId="{530E1652-E1EE-45B3-99A9-99AFDDF073DE}" dt="2022-09-13T16:09:35.870" v="27" actId="20577"/>
        <pc:sldMkLst>
          <pc:docMk/>
          <pc:sldMk cId="4045738584" sldId="256"/>
        </pc:sldMkLst>
        <pc:spChg chg="mod">
          <ac:chgData name="Martin Hammond, Kettering Town Council" userId="e0660e6d-400c-42cd-a19c-eac253755cc3" providerId="ADAL" clId="{530E1652-E1EE-45B3-99A9-99AFDDF073DE}" dt="2022-09-13T16:09:35.870" v="27" actId="20577"/>
          <ac:spMkLst>
            <pc:docMk/>
            <pc:sldMk cId="4045738584" sldId="256"/>
            <ac:spMk id="3" creationId="{76909546-421C-EBF5-553E-7D6151F00C41}"/>
          </ac:spMkLst>
        </pc:spChg>
      </pc:sldChg>
      <pc:sldChg chg="modSp mod">
        <pc:chgData name="Martin Hammond, Kettering Town Council" userId="e0660e6d-400c-42cd-a19c-eac253755cc3" providerId="ADAL" clId="{530E1652-E1EE-45B3-99A9-99AFDDF073DE}" dt="2022-09-13T16:09:52.051" v="32" actId="6549"/>
        <pc:sldMkLst>
          <pc:docMk/>
          <pc:sldMk cId="3169514327" sldId="266"/>
        </pc:sldMkLst>
        <pc:spChg chg="mod">
          <ac:chgData name="Martin Hammond, Kettering Town Council" userId="e0660e6d-400c-42cd-a19c-eac253755cc3" providerId="ADAL" clId="{530E1652-E1EE-45B3-99A9-99AFDDF073DE}" dt="2022-09-13T16:09:52.051" v="32" actId="6549"/>
          <ac:spMkLst>
            <pc:docMk/>
            <pc:sldMk cId="3169514327" sldId="266"/>
            <ac:spMk id="3" creationId="{293F1713-368C-0955-3F62-731322A15DDD}"/>
          </ac:spMkLst>
        </pc:spChg>
      </pc:sldChg>
      <pc:sldChg chg="modSp mod">
        <pc:chgData name="Martin Hammond, Kettering Town Council" userId="e0660e6d-400c-42cd-a19c-eac253755cc3" providerId="ADAL" clId="{530E1652-E1EE-45B3-99A9-99AFDDF073DE}" dt="2022-09-13T16:10:02.662" v="34" actId="313"/>
        <pc:sldMkLst>
          <pc:docMk/>
          <pc:sldMk cId="1455362773" sldId="267"/>
        </pc:sldMkLst>
        <pc:spChg chg="mod">
          <ac:chgData name="Martin Hammond, Kettering Town Council" userId="e0660e6d-400c-42cd-a19c-eac253755cc3" providerId="ADAL" clId="{530E1652-E1EE-45B3-99A9-99AFDDF073DE}" dt="2022-09-13T16:10:02.662" v="34" actId="313"/>
          <ac:spMkLst>
            <pc:docMk/>
            <pc:sldMk cId="1455362773" sldId="267"/>
            <ac:spMk id="3" creationId="{F863340E-D768-19AD-7BC2-410C8AA16D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F1246602-DE5A-4B04-B768-2E2E50AF81B9}" type="datetimeFigureOut">
              <a:rPr lang="en-GB" smtClean="0"/>
              <a:t>13/09/2022</a:t>
            </a:fld>
            <a:endParaRPr lang="en-GB"/>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F02EDF96-C7A6-4183-AA9F-9321F3889E38}"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62628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246602-DE5A-4B04-B768-2E2E50AF81B9}"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EDF96-C7A6-4183-AA9F-9321F3889E38}" type="slidenum">
              <a:rPr lang="en-GB" smtClean="0"/>
              <a:t>‹#›</a:t>
            </a:fld>
            <a:endParaRPr lang="en-GB"/>
          </a:p>
        </p:txBody>
      </p:sp>
    </p:spTree>
    <p:extLst>
      <p:ext uri="{BB962C8B-B14F-4D97-AF65-F5344CB8AC3E}">
        <p14:creationId xmlns:p14="http://schemas.microsoft.com/office/powerpoint/2010/main" val="259398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246602-DE5A-4B04-B768-2E2E50AF81B9}"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EDF96-C7A6-4183-AA9F-9321F3889E38}" type="slidenum">
              <a:rPr lang="en-GB" smtClean="0"/>
              <a:t>‹#›</a:t>
            </a:fld>
            <a:endParaRPr lang="en-GB"/>
          </a:p>
        </p:txBody>
      </p:sp>
    </p:spTree>
    <p:extLst>
      <p:ext uri="{BB962C8B-B14F-4D97-AF65-F5344CB8AC3E}">
        <p14:creationId xmlns:p14="http://schemas.microsoft.com/office/powerpoint/2010/main" val="2214666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246602-DE5A-4B04-B768-2E2E50AF81B9}"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EDF96-C7A6-4183-AA9F-9321F3889E38}" type="slidenum">
              <a:rPr lang="en-GB" smtClean="0"/>
              <a:t>‹#›</a:t>
            </a:fld>
            <a:endParaRPr lang="en-GB"/>
          </a:p>
        </p:txBody>
      </p:sp>
    </p:spTree>
    <p:extLst>
      <p:ext uri="{BB962C8B-B14F-4D97-AF65-F5344CB8AC3E}">
        <p14:creationId xmlns:p14="http://schemas.microsoft.com/office/powerpoint/2010/main" val="362293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246602-DE5A-4B04-B768-2E2E50AF81B9}" type="datetimeFigureOut">
              <a:rPr lang="en-GB" smtClean="0"/>
              <a:t>13/09/2022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EDF96-C7A6-4183-AA9F-9321F3889E38}"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290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46602-DE5A-4B04-B768-2E2E50AF81B9}" type="datetimeFigureOut">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EDF96-C7A6-4183-AA9F-9321F3889E38}" type="slidenum">
              <a:rPr lang="en-GB" smtClean="0"/>
              <a:t>‹#›</a:t>
            </a:fld>
            <a:endParaRPr lang="en-GB"/>
          </a:p>
        </p:txBody>
      </p:sp>
    </p:spTree>
    <p:extLst>
      <p:ext uri="{BB962C8B-B14F-4D97-AF65-F5344CB8AC3E}">
        <p14:creationId xmlns:p14="http://schemas.microsoft.com/office/powerpoint/2010/main" val="2788213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46602-DE5A-4B04-B768-2E2E50AF81B9}" type="datetimeFigureOut">
              <a:rPr lang="en-GB" smtClean="0"/>
              <a:t>13/09/2022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2EDF96-C7A6-4183-AA9F-9321F3889E38}" type="slidenum">
              <a:rPr lang="en-GB" smtClean="0"/>
              <a:t>‹#›</a:t>
            </a:fld>
            <a:endParaRPr lang="en-GB"/>
          </a:p>
        </p:txBody>
      </p:sp>
    </p:spTree>
    <p:extLst>
      <p:ext uri="{BB962C8B-B14F-4D97-AF65-F5344CB8AC3E}">
        <p14:creationId xmlns:p14="http://schemas.microsoft.com/office/powerpoint/2010/main" val="175304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246602-DE5A-4B04-B768-2E2E50AF81B9}" type="datetimeFigureOut">
              <a:rPr lang="en-GB" smtClean="0"/>
              <a:t>13/09/2022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2EDF96-C7A6-4183-AA9F-9321F3889E38}" type="slidenum">
              <a:rPr lang="en-GB" smtClean="0"/>
              <a:t>‹#›</a:t>
            </a:fld>
            <a:endParaRPr lang="en-GB"/>
          </a:p>
        </p:txBody>
      </p:sp>
    </p:spTree>
    <p:extLst>
      <p:ext uri="{BB962C8B-B14F-4D97-AF65-F5344CB8AC3E}">
        <p14:creationId xmlns:p14="http://schemas.microsoft.com/office/powerpoint/2010/main" val="404256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46602-DE5A-4B04-B768-2E2E50AF81B9}" type="datetimeFigureOut">
              <a:rPr lang="en-GB" smtClean="0"/>
              <a:t>13/09/2022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2EDF96-C7A6-4183-AA9F-9321F3889E38}" type="slidenum">
              <a:rPr lang="en-GB" smtClean="0"/>
              <a:t>‹#›</a:t>
            </a:fld>
            <a:endParaRPr lang="en-GB"/>
          </a:p>
        </p:txBody>
      </p:sp>
    </p:spTree>
    <p:extLst>
      <p:ext uri="{BB962C8B-B14F-4D97-AF65-F5344CB8AC3E}">
        <p14:creationId xmlns:p14="http://schemas.microsoft.com/office/powerpoint/2010/main" val="118518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246602-DE5A-4B04-B768-2E2E50AF81B9}" type="datetimeFigureOut">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EDF96-C7A6-4183-AA9F-9321F3889E38}" type="slidenum">
              <a:rPr lang="en-GB" smtClean="0"/>
              <a:t>‹#›</a:t>
            </a:fld>
            <a:endParaRPr lang="en-GB"/>
          </a:p>
        </p:txBody>
      </p:sp>
    </p:spTree>
    <p:extLst>
      <p:ext uri="{BB962C8B-B14F-4D97-AF65-F5344CB8AC3E}">
        <p14:creationId xmlns:p14="http://schemas.microsoft.com/office/powerpoint/2010/main" val="65045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246602-DE5A-4B04-B768-2E2E50AF81B9}" type="datetimeFigureOut">
              <a:rPr lang="en-GB" smtClean="0"/>
              <a:t>13/09/2022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EDF96-C7A6-4183-AA9F-9321F3889E38}" type="slidenum">
              <a:rPr lang="en-GB" smtClean="0"/>
              <a:t>‹#›</a:t>
            </a:fld>
            <a:endParaRPr lang="en-GB"/>
          </a:p>
        </p:txBody>
      </p:sp>
    </p:spTree>
    <p:extLst>
      <p:ext uri="{BB962C8B-B14F-4D97-AF65-F5344CB8AC3E}">
        <p14:creationId xmlns:p14="http://schemas.microsoft.com/office/powerpoint/2010/main" val="348562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F1246602-DE5A-4B04-B768-2E2E50AF81B9}" type="datetimeFigureOut">
              <a:rPr lang="en-GB" smtClean="0"/>
              <a:t>13/09/2022</a:t>
            </a:fld>
            <a:endParaRPr lang="en-GB"/>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GB"/>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F02EDF96-C7A6-4183-AA9F-9321F3889E38}" type="slidenum">
              <a:rPr lang="en-GB" smtClean="0"/>
              <a:t>‹#›</a:t>
            </a:fld>
            <a:endParaRPr lang="en-GB"/>
          </a:p>
        </p:txBody>
      </p:sp>
    </p:spTree>
    <p:extLst>
      <p:ext uri="{BB962C8B-B14F-4D97-AF65-F5344CB8AC3E}">
        <p14:creationId xmlns:p14="http://schemas.microsoft.com/office/powerpoint/2010/main" val="640652198"/>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EFD31-EE69-65DC-C565-660CE7410DF9}"/>
              </a:ext>
            </a:extLst>
          </p:cNvPr>
          <p:cNvSpPr>
            <a:spLocks noGrp="1"/>
          </p:cNvSpPr>
          <p:nvPr>
            <p:ph type="ctrTitle"/>
          </p:nvPr>
        </p:nvSpPr>
        <p:spPr/>
        <p:txBody>
          <a:bodyPr>
            <a:normAutofit/>
          </a:bodyPr>
          <a:lstStyle/>
          <a:p>
            <a:r>
              <a:rPr lang="en-GB" dirty="0"/>
              <a:t>Kettering Charities for the Poor </a:t>
            </a:r>
          </a:p>
        </p:txBody>
      </p:sp>
      <p:sp>
        <p:nvSpPr>
          <p:cNvPr id="3" name="Subtitle 2">
            <a:extLst>
              <a:ext uri="{FF2B5EF4-FFF2-40B4-BE49-F238E27FC236}">
                <a16:creationId xmlns:a16="http://schemas.microsoft.com/office/drawing/2014/main" id="{76909546-421C-EBF5-553E-7D6151F00C41}"/>
              </a:ext>
            </a:extLst>
          </p:cNvPr>
          <p:cNvSpPr>
            <a:spLocks noGrp="1"/>
          </p:cNvSpPr>
          <p:nvPr>
            <p:ph type="subTitle" idx="1"/>
          </p:nvPr>
        </p:nvSpPr>
        <p:spPr/>
        <p:txBody>
          <a:bodyPr>
            <a:normAutofit/>
          </a:bodyPr>
          <a:lstStyle/>
          <a:p>
            <a:r>
              <a:rPr lang="en-GB" dirty="0"/>
              <a:t>Presentation to Council </a:t>
            </a:r>
          </a:p>
          <a:p>
            <a:r>
              <a:rPr lang="en-GB" dirty="0"/>
              <a:t>19</a:t>
            </a:r>
            <a:r>
              <a:rPr lang="en-GB" baseline="30000" dirty="0"/>
              <a:t>th</a:t>
            </a:r>
            <a:r>
              <a:rPr lang="en-GB" dirty="0"/>
              <a:t> October  2022</a:t>
            </a:r>
          </a:p>
        </p:txBody>
      </p:sp>
    </p:spTree>
    <p:extLst>
      <p:ext uri="{BB962C8B-B14F-4D97-AF65-F5344CB8AC3E}">
        <p14:creationId xmlns:p14="http://schemas.microsoft.com/office/powerpoint/2010/main" val="4045738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BD10-D5CA-42D6-322D-A376826C94E5}"/>
              </a:ext>
            </a:extLst>
          </p:cNvPr>
          <p:cNvSpPr>
            <a:spLocks noGrp="1"/>
          </p:cNvSpPr>
          <p:nvPr>
            <p:ph type="title"/>
          </p:nvPr>
        </p:nvSpPr>
        <p:spPr/>
        <p:txBody>
          <a:bodyPr/>
          <a:lstStyle/>
          <a:p>
            <a:r>
              <a:rPr lang="en-GB" dirty="0"/>
              <a:t>Fuel Grants </a:t>
            </a:r>
          </a:p>
        </p:txBody>
      </p:sp>
      <p:sp>
        <p:nvSpPr>
          <p:cNvPr id="3" name="Content Placeholder 2">
            <a:extLst>
              <a:ext uri="{FF2B5EF4-FFF2-40B4-BE49-F238E27FC236}">
                <a16:creationId xmlns:a16="http://schemas.microsoft.com/office/drawing/2014/main" id="{293F1713-368C-0955-3F62-731322A15DDD}"/>
              </a:ext>
            </a:extLst>
          </p:cNvPr>
          <p:cNvSpPr>
            <a:spLocks noGrp="1"/>
          </p:cNvSpPr>
          <p:nvPr>
            <p:ph idx="1"/>
          </p:nvPr>
        </p:nvSpPr>
        <p:spPr/>
        <p:txBody>
          <a:bodyPr/>
          <a:lstStyle/>
          <a:p>
            <a:r>
              <a:rPr lang="en-GB" dirty="0"/>
              <a:t>Take up has been slowly declining for some years and seems to rely on word of mouth and historic knowledge.</a:t>
            </a:r>
          </a:p>
          <a:p>
            <a:r>
              <a:rPr lang="en-GB" dirty="0"/>
              <a:t>Working with Age Concern to target new potential applicants and improving how we communicate about the charity </a:t>
            </a:r>
          </a:p>
          <a:p>
            <a:r>
              <a:rPr lang="en-GB" dirty="0"/>
              <a:t>Careful balance between having the right number of applicants to ensure a reasonable level of grant – even at £70, this means that 250+ applicants will cost the charity more than it get in income this year. </a:t>
            </a:r>
          </a:p>
          <a:p>
            <a:pPr marL="0" indent="0">
              <a:buNone/>
            </a:pPr>
            <a:endParaRPr lang="en-GB" dirty="0"/>
          </a:p>
        </p:txBody>
      </p:sp>
    </p:spTree>
    <p:extLst>
      <p:ext uri="{BB962C8B-B14F-4D97-AF65-F5344CB8AC3E}">
        <p14:creationId xmlns:p14="http://schemas.microsoft.com/office/powerpoint/2010/main" val="316951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7B8D-80AB-FE72-4965-1A4F8498B40C}"/>
              </a:ext>
            </a:extLst>
          </p:cNvPr>
          <p:cNvSpPr>
            <a:spLocks noGrp="1"/>
          </p:cNvSpPr>
          <p:nvPr>
            <p:ph type="title"/>
          </p:nvPr>
        </p:nvSpPr>
        <p:spPr/>
        <p:txBody>
          <a:bodyPr/>
          <a:lstStyle/>
          <a:p>
            <a:r>
              <a:rPr lang="en-GB" dirty="0"/>
              <a:t>Summary </a:t>
            </a:r>
          </a:p>
        </p:txBody>
      </p:sp>
      <p:sp>
        <p:nvSpPr>
          <p:cNvPr id="3" name="Content Placeholder 2">
            <a:extLst>
              <a:ext uri="{FF2B5EF4-FFF2-40B4-BE49-F238E27FC236}">
                <a16:creationId xmlns:a16="http://schemas.microsoft.com/office/drawing/2014/main" id="{F863340E-D768-19AD-7BC2-410C8AA16D59}"/>
              </a:ext>
            </a:extLst>
          </p:cNvPr>
          <p:cNvSpPr>
            <a:spLocks noGrp="1"/>
          </p:cNvSpPr>
          <p:nvPr>
            <p:ph idx="1"/>
          </p:nvPr>
        </p:nvSpPr>
        <p:spPr/>
        <p:txBody>
          <a:bodyPr/>
          <a:lstStyle/>
          <a:p>
            <a:r>
              <a:rPr lang="en-GB" dirty="0"/>
              <a:t>Low profile charities </a:t>
            </a:r>
          </a:p>
          <a:p>
            <a:r>
              <a:rPr lang="en-GB" dirty="0"/>
              <a:t>Balance of income and expenditure needs careful management and promotion, so as not to overwhelm their resources </a:t>
            </a:r>
          </a:p>
          <a:p>
            <a:r>
              <a:rPr lang="en-GB" dirty="0"/>
              <a:t>Better targeting of potential applicants is needed </a:t>
            </a:r>
          </a:p>
          <a:p>
            <a:r>
              <a:rPr lang="en-GB"/>
              <a:t>Members’ </a:t>
            </a:r>
            <a:r>
              <a:rPr lang="en-GB" dirty="0"/>
              <a:t>ideas on how to better target and communicate the charities to the right audience is welcomed. </a:t>
            </a:r>
          </a:p>
          <a:p>
            <a:endParaRPr lang="en-GB" dirty="0"/>
          </a:p>
          <a:p>
            <a:endParaRPr lang="en-GB" dirty="0"/>
          </a:p>
        </p:txBody>
      </p:sp>
    </p:spTree>
    <p:extLst>
      <p:ext uri="{BB962C8B-B14F-4D97-AF65-F5344CB8AC3E}">
        <p14:creationId xmlns:p14="http://schemas.microsoft.com/office/powerpoint/2010/main" val="145536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94FD3-D9D7-A7F0-5D1C-464B66EF723D}"/>
              </a:ext>
            </a:extLst>
          </p:cNvPr>
          <p:cNvSpPr>
            <a:spLocks noGrp="1"/>
          </p:cNvSpPr>
          <p:nvPr>
            <p:ph type="title"/>
          </p:nvPr>
        </p:nvSpPr>
        <p:spPr/>
        <p:txBody>
          <a:bodyPr/>
          <a:lstStyle/>
          <a:p>
            <a:r>
              <a:rPr lang="en-GB" dirty="0"/>
              <a:t>“The Kettering Charities” </a:t>
            </a:r>
          </a:p>
        </p:txBody>
      </p:sp>
      <p:sp>
        <p:nvSpPr>
          <p:cNvPr id="3" name="Content Placeholder 2">
            <a:extLst>
              <a:ext uri="{FF2B5EF4-FFF2-40B4-BE49-F238E27FC236}">
                <a16:creationId xmlns:a16="http://schemas.microsoft.com/office/drawing/2014/main" id="{4491DD8D-4667-1335-F6ED-730490CCD1C9}"/>
              </a:ext>
            </a:extLst>
          </p:cNvPr>
          <p:cNvSpPr>
            <a:spLocks noGrp="1"/>
          </p:cNvSpPr>
          <p:nvPr>
            <p:ph idx="1"/>
          </p:nvPr>
        </p:nvSpPr>
        <p:spPr/>
        <p:txBody>
          <a:bodyPr>
            <a:normAutofit/>
          </a:bodyPr>
          <a:lstStyle/>
          <a:p>
            <a:r>
              <a:rPr lang="en-GB" dirty="0"/>
              <a:t>Originally 8 or 9 separate charities which were amalgamated in the 1990s into two  groupings</a:t>
            </a:r>
          </a:p>
          <a:p>
            <a:r>
              <a:rPr lang="en-GB" dirty="0"/>
              <a:t>Managed on the charities’ behalf by KBC  from the 1950s to 2021, and then transferred to the Town Council.</a:t>
            </a:r>
          </a:p>
          <a:p>
            <a:pPr marL="0" indent="0">
              <a:buNone/>
            </a:pPr>
            <a:endParaRPr lang="en-GB" dirty="0"/>
          </a:p>
          <a:p>
            <a:r>
              <a:rPr lang="en-GB" dirty="0"/>
              <a:t>The William Martin Charity </a:t>
            </a:r>
          </a:p>
          <a:p>
            <a:r>
              <a:rPr lang="en-GB" dirty="0"/>
              <a:t>The Church and Town Allotment Charity and </a:t>
            </a:r>
          </a:p>
          <a:p>
            <a:r>
              <a:rPr lang="en-GB" dirty="0"/>
              <a:t>The Kettering Charities for the Poor </a:t>
            </a:r>
          </a:p>
          <a:p>
            <a:pPr lvl="1"/>
            <a:r>
              <a:rPr lang="en-GB" dirty="0"/>
              <a:t>Fuel grants</a:t>
            </a:r>
          </a:p>
          <a:p>
            <a:pPr lvl="1"/>
            <a:r>
              <a:rPr lang="en-GB" dirty="0"/>
              <a:t>Apprenticing </a:t>
            </a:r>
          </a:p>
          <a:p>
            <a:pPr lvl="1"/>
            <a:endParaRPr lang="en-GB" dirty="0"/>
          </a:p>
          <a:p>
            <a:pPr lvl="1"/>
            <a:endParaRPr lang="en-GB" dirty="0"/>
          </a:p>
          <a:p>
            <a:pPr marL="457200" lvl="1" indent="0">
              <a:buNone/>
            </a:pPr>
            <a:endParaRPr lang="en-GB" dirty="0"/>
          </a:p>
          <a:p>
            <a:pPr lvl="1"/>
            <a:endParaRPr lang="en-GB" dirty="0"/>
          </a:p>
          <a:p>
            <a:pPr lvl="1"/>
            <a:endParaRPr lang="en-GB" dirty="0"/>
          </a:p>
          <a:p>
            <a:pPr lvl="1"/>
            <a:endParaRPr lang="en-GB" dirty="0"/>
          </a:p>
        </p:txBody>
      </p:sp>
    </p:spTree>
    <p:extLst>
      <p:ext uri="{BB962C8B-B14F-4D97-AF65-F5344CB8AC3E}">
        <p14:creationId xmlns:p14="http://schemas.microsoft.com/office/powerpoint/2010/main" val="196570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7E437-3EC3-6A58-1FD4-6594FD923F4F}"/>
              </a:ext>
            </a:extLst>
          </p:cNvPr>
          <p:cNvSpPr>
            <a:spLocks noGrp="1"/>
          </p:cNvSpPr>
          <p:nvPr>
            <p:ph type="title"/>
          </p:nvPr>
        </p:nvSpPr>
        <p:spPr/>
        <p:txBody>
          <a:bodyPr/>
          <a:lstStyle/>
          <a:p>
            <a:r>
              <a:rPr lang="en-GB" dirty="0"/>
              <a:t>How they are managed </a:t>
            </a:r>
          </a:p>
        </p:txBody>
      </p:sp>
      <p:sp>
        <p:nvSpPr>
          <p:cNvPr id="3" name="Content Placeholder 2">
            <a:extLst>
              <a:ext uri="{FF2B5EF4-FFF2-40B4-BE49-F238E27FC236}">
                <a16:creationId xmlns:a16="http://schemas.microsoft.com/office/drawing/2014/main" id="{6D101C54-99F5-040A-D38F-FADC301BC011}"/>
              </a:ext>
            </a:extLst>
          </p:cNvPr>
          <p:cNvSpPr>
            <a:spLocks noGrp="1"/>
          </p:cNvSpPr>
          <p:nvPr>
            <p:ph idx="1"/>
          </p:nvPr>
        </p:nvSpPr>
        <p:spPr/>
        <p:txBody>
          <a:bodyPr>
            <a:normAutofit/>
          </a:bodyPr>
          <a:lstStyle/>
          <a:p>
            <a:r>
              <a:rPr lang="en-GB" dirty="0"/>
              <a:t>Trustees </a:t>
            </a:r>
          </a:p>
          <a:p>
            <a:pPr lvl="1"/>
            <a:r>
              <a:rPr lang="en-GB" dirty="0"/>
              <a:t>Four appointed by KTC</a:t>
            </a:r>
          </a:p>
          <a:p>
            <a:pPr lvl="1"/>
            <a:r>
              <a:rPr lang="en-GB" dirty="0"/>
              <a:t>Rector of SS Peter and Paul </a:t>
            </a:r>
          </a:p>
          <a:p>
            <a:pPr lvl="1"/>
            <a:r>
              <a:rPr lang="en-GB" dirty="0"/>
              <a:t>Up to three other trustees appointed by the Trust Board </a:t>
            </a:r>
          </a:p>
          <a:p>
            <a:pPr marL="914400" lvl="2" indent="0">
              <a:buNone/>
            </a:pPr>
            <a:endParaRPr lang="en-GB" dirty="0"/>
          </a:p>
          <a:p>
            <a:r>
              <a:rPr lang="en-GB" dirty="0"/>
              <a:t>Governance and management of finances and grants by the clerk -  costs recharged back to the charities. </a:t>
            </a:r>
          </a:p>
          <a:p>
            <a:r>
              <a:rPr lang="en-GB" dirty="0"/>
              <a:t>Charity Commission oversight </a:t>
            </a:r>
          </a:p>
          <a:p>
            <a:r>
              <a:rPr lang="en-GB" dirty="0"/>
              <a:t>Separate banking arrangements from Town Council. </a:t>
            </a:r>
          </a:p>
        </p:txBody>
      </p:sp>
    </p:spTree>
    <p:extLst>
      <p:ext uri="{BB962C8B-B14F-4D97-AF65-F5344CB8AC3E}">
        <p14:creationId xmlns:p14="http://schemas.microsoft.com/office/powerpoint/2010/main" val="2345284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F9F9-4714-0E4B-AD0E-079A4B4F67FF}"/>
              </a:ext>
            </a:extLst>
          </p:cNvPr>
          <p:cNvSpPr>
            <a:spLocks noGrp="1"/>
          </p:cNvSpPr>
          <p:nvPr>
            <p:ph type="title"/>
          </p:nvPr>
        </p:nvSpPr>
        <p:spPr/>
        <p:txBody>
          <a:bodyPr/>
          <a:lstStyle/>
          <a:p>
            <a:r>
              <a:rPr lang="en-GB" dirty="0"/>
              <a:t>How they are financed </a:t>
            </a:r>
          </a:p>
        </p:txBody>
      </p:sp>
      <p:sp>
        <p:nvSpPr>
          <p:cNvPr id="3" name="Content Placeholder 2">
            <a:extLst>
              <a:ext uri="{FF2B5EF4-FFF2-40B4-BE49-F238E27FC236}">
                <a16:creationId xmlns:a16="http://schemas.microsoft.com/office/drawing/2014/main" id="{0C513D7E-57EA-7B59-CFB9-96F4ED6C9FAE}"/>
              </a:ext>
            </a:extLst>
          </p:cNvPr>
          <p:cNvSpPr>
            <a:spLocks noGrp="1"/>
          </p:cNvSpPr>
          <p:nvPr>
            <p:ph idx="1"/>
          </p:nvPr>
        </p:nvSpPr>
        <p:spPr/>
        <p:txBody>
          <a:bodyPr>
            <a:normAutofit/>
          </a:bodyPr>
          <a:lstStyle/>
          <a:p>
            <a:r>
              <a:rPr lang="en-GB" dirty="0"/>
              <a:t>All three charities have funds invested in COIF accounts , which are managed by the CCLA  </a:t>
            </a:r>
          </a:p>
          <a:p>
            <a:pPr lvl="1"/>
            <a:r>
              <a:rPr lang="en-US" b="0" i="0" dirty="0">
                <a:solidFill>
                  <a:srgbClr val="4B4B4B"/>
                </a:solidFill>
                <a:effectLst/>
                <a:latin typeface="Gotham SSm A"/>
              </a:rPr>
              <a:t>CCLA = Churches, Charities and Local Authorities (CCLA) Investment Management Limited</a:t>
            </a:r>
          </a:p>
          <a:p>
            <a:pPr lvl="1"/>
            <a:r>
              <a:rPr lang="en-US" dirty="0">
                <a:solidFill>
                  <a:srgbClr val="4B4B4B"/>
                </a:solidFill>
                <a:latin typeface="Gotham SSm A"/>
              </a:rPr>
              <a:t>COIF = Charities Official Investment Fund </a:t>
            </a:r>
          </a:p>
          <a:p>
            <a:r>
              <a:rPr lang="en-US" dirty="0">
                <a:solidFill>
                  <a:srgbClr val="4B4B4B"/>
                </a:solidFill>
                <a:latin typeface="Gotham SSm A"/>
              </a:rPr>
              <a:t>These provide a regular flow of investment income which enables the charities to function although in the case of the William Martin charity, this is relatively small source of income</a:t>
            </a:r>
          </a:p>
          <a:p>
            <a:r>
              <a:rPr lang="en-US" dirty="0">
                <a:solidFill>
                  <a:srgbClr val="4B4B4B"/>
                </a:solidFill>
                <a:latin typeface="Gotham SSm A"/>
              </a:rPr>
              <a:t>In addition, interest is earned on the amounts held in the bank and on deposit with COIF. </a:t>
            </a:r>
          </a:p>
          <a:p>
            <a:endParaRPr lang="en-GB" dirty="0"/>
          </a:p>
        </p:txBody>
      </p:sp>
    </p:spTree>
    <p:extLst>
      <p:ext uri="{BB962C8B-B14F-4D97-AF65-F5344CB8AC3E}">
        <p14:creationId xmlns:p14="http://schemas.microsoft.com/office/powerpoint/2010/main" val="284857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C70B9-C7D0-CA4E-BFF5-F92082C0E99C}"/>
              </a:ext>
            </a:extLst>
          </p:cNvPr>
          <p:cNvSpPr>
            <a:spLocks noGrp="1"/>
          </p:cNvSpPr>
          <p:nvPr>
            <p:ph type="title"/>
          </p:nvPr>
        </p:nvSpPr>
        <p:spPr/>
        <p:txBody>
          <a:bodyPr/>
          <a:lstStyle/>
          <a:p>
            <a:r>
              <a:rPr lang="en-GB" dirty="0"/>
              <a:t>William Martin Charity </a:t>
            </a:r>
          </a:p>
        </p:txBody>
      </p:sp>
      <p:sp>
        <p:nvSpPr>
          <p:cNvPr id="3" name="Content Placeholder 2">
            <a:extLst>
              <a:ext uri="{FF2B5EF4-FFF2-40B4-BE49-F238E27FC236}">
                <a16:creationId xmlns:a16="http://schemas.microsoft.com/office/drawing/2014/main" id="{D8D1300C-E680-7FDF-A87B-C7424BA4CCA2}"/>
              </a:ext>
            </a:extLst>
          </p:cNvPr>
          <p:cNvSpPr>
            <a:spLocks noGrp="1"/>
          </p:cNvSpPr>
          <p:nvPr>
            <p:ph idx="1"/>
          </p:nvPr>
        </p:nvSpPr>
        <p:spPr/>
        <p:txBody>
          <a:bodyPr>
            <a:normAutofit fontScale="25000" lnSpcReduction="20000"/>
          </a:bodyPr>
          <a:lstStyle/>
          <a:p>
            <a:r>
              <a:rPr lang="en-GB" sz="7200" dirty="0"/>
              <a:t>Original bequest to provide housing for poor single persons in Kettering</a:t>
            </a:r>
          </a:p>
          <a:p>
            <a:pPr marL="0" indent="0">
              <a:buNone/>
            </a:pPr>
            <a:endParaRPr lang="en-GB" sz="7200" dirty="0"/>
          </a:p>
          <a:p>
            <a:r>
              <a:rPr lang="en-GB" sz="7200" dirty="0"/>
              <a:t>In the late 1990s, it purchased from Kettering Borough Council a flat within the Lawns Sheltered housing scheme. The flat is managed by NNC but the rental income is paid over by NNC, minus any repair or property costs  </a:t>
            </a:r>
          </a:p>
          <a:p>
            <a:pPr marL="0" indent="0">
              <a:buNone/>
            </a:pPr>
            <a:endParaRPr lang="en-GB" sz="7200" dirty="0"/>
          </a:p>
          <a:p>
            <a:r>
              <a:rPr lang="en-GB" sz="7200" dirty="0"/>
              <a:t>Apart from the principal asset itself, the charity benefits from </a:t>
            </a:r>
          </a:p>
          <a:p>
            <a:pPr lvl="1"/>
            <a:r>
              <a:rPr lang="en-GB" sz="7200" dirty="0"/>
              <a:t>Almost £3500 net rental income a year,  and about £200 income from investments </a:t>
            </a:r>
          </a:p>
          <a:p>
            <a:pPr lvl="1"/>
            <a:r>
              <a:rPr lang="en-GB" sz="7200" dirty="0"/>
              <a:t>Total capital assets of £75,000 </a:t>
            </a:r>
          </a:p>
          <a:p>
            <a:endParaRPr lang="en-GB" sz="7200" dirty="0"/>
          </a:p>
          <a:p>
            <a:r>
              <a:rPr lang="en-GB" sz="7200" dirty="0"/>
              <a:t>Main issue is how to make best use of its capital assets,  which are not enough to acquire another property.  </a:t>
            </a:r>
          </a:p>
          <a:p>
            <a:pPr lvl="1"/>
            <a:endParaRPr lang="en-GB" sz="4300" dirty="0"/>
          </a:p>
          <a:p>
            <a:pPr marL="457200" lvl="1" indent="0">
              <a:buNone/>
            </a:pPr>
            <a:endParaRPr lang="en-GB" dirty="0"/>
          </a:p>
          <a:p>
            <a:pPr marL="0" indent="0">
              <a:buNone/>
            </a:pPr>
            <a:r>
              <a:rPr lang="en-GB" dirty="0"/>
              <a:t>	 </a:t>
            </a:r>
          </a:p>
        </p:txBody>
      </p:sp>
    </p:spTree>
    <p:extLst>
      <p:ext uri="{BB962C8B-B14F-4D97-AF65-F5344CB8AC3E}">
        <p14:creationId xmlns:p14="http://schemas.microsoft.com/office/powerpoint/2010/main" val="811527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1BC46-2218-E605-4DE1-9A22DF00CF2D}"/>
              </a:ext>
            </a:extLst>
          </p:cNvPr>
          <p:cNvSpPr>
            <a:spLocks noGrp="1"/>
          </p:cNvSpPr>
          <p:nvPr>
            <p:ph type="title"/>
          </p:nvPr>
        </p:nvSpPr>
        <p:spPr/>
        <p:txBody>
          <a:bodyPr>
            <a:normAutofit/>
          </a:bodyPr>
          <a:lstStyle/>
          <a:p>
            <a:r>
              <a:rPr lang="en-GB" dirty="0"/>
              <a:t>Church and Town Allotment Charity </a:t>
            </a:r>
          </a:p>
        </p:txBody>
      </p:sp>
      <p:sp>
        <p:nvSpPr>
          <p:cNvPr id="3" name="Content Placeholder 2">
            <a:extLst>
              <a:ext uri="{FF2B5EF4-FFF2-40B4-BE49-F238E27FC236}">
                <a16:creationId xmlns:a16="http://schemas.microsoft.com/office/drawing/2014/main" id="{88CFCB2C-D652-8034-6665-877504B8EFE0}"/>
              </a:ext>
            </a:extLst>
          </p:cNvPr>
          <p:cNvSpPr>
            <a:spLocks noGrp="1"/>
          </p:cNvSpPr>
          <p:nvPr>
            <p:ph idx="1"/>
          </p:nvPr>
        </p:nvSpPr>
        <p:spPr/>
        <p:txBody>
          <a:bodyPr/>
          <a:lstStyle/>
          <a:p>
            <a:endParaRPr lang="en-GB" dirty="0"/>
          </a:p>
          <a:p>
            <a:endParaRPr lang="en-GB" dirty="0"/>
          </a:p>
          <a:p>
            <a:r>
              <a:rPr lang="en-GB" dirty="0"/>
              <a:t>This is an umbrella charity, which divides its income up annually between the two arms of the Charities for the Poor and the Church of SS Peter and Paul, on an established ratio. </a:t>
            </a:r>
          </a:p>
          <a:p>
            <a:r>
              <a:rPr lang="en-GB" dirty="0"/>
              <a:t>In 2021/22, the charity earned £570, divided up 12/43, 26/43 and 5/43 between the parish church, apprenticing and fuel grants respectively.  </a:t>
            </a:r>
          </a:p>
        </p:txBody>
      </p:sp>
    </p:spTree>
    <p:extLst>
      <p:ext uri="{BB962C8B-B14F-4D97-AF65-F5344CB8AC3E}">
        <p14:creationId xmlns:p14="http://schemas.microsoft.com/office/powerpoint/2010/main" val="3542300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E1C62-1B7C-2D7D-8867-ACB26187C621}"/>
              </a:ext>
            </a:extLst>
          </p:cNvPr>
          <p:cNvSpPr>
            <a:spLocks noGrp="1"/>
          </p:cNvSpPr>
          <p:nvPr>
            <p:ph type="title"/>
          </p:nvPr>
        </p:nvSpPr>
        <p:spPr/>
        <p:txBody>
          <a:bodyPr/>
          <a:lstStyle/>
          <a:p>
            <a:r>
              <a:rPr lang="en-GB" dirty="0"/>
              <a:t>Apprenticing Charity </a:t>
            </a:r>
          </a:p>
        </p:txBody>
      </p:sp>
      <p:sp>
        <p:nvSpPr>
          <p:cNvPr id="3" name="Content Placeholder 2">
            <a:extLst>
              <a:ext uri="{FF2B5EF4-FFF2-40B4-BE49-F238E27FC236}">
                <a16:creationId xmlns:a16="http://schemas.microsoft.com/office/drawing/2014/main" id="{A0498763-E677-8ADD-91A3-8066D1CF7987}"/>
              </a:ext>
            </a:extLst>
          </p:cNvPr>
          <p:cNvSpPr>
            <a:spLocks noGrp="1"/>
          </p:cNvSpPr>
          <p:nvPr>
            <p:ph idx="1"/>
          </p:nvPr>
        </p:nvSpPr>
        <p:spPr/>
        <p:txBody>
          <a:bodyPr>
            <a:normAutofit/>
          </a:bodyPr>
          <a:lstStyle/>
          <a:p>
            <a:r>
              <a:rPr lang="en-GB" dirty="0"/>
              <a:t>Exists to provide grants to people in Kettering and Barton Seagrave who incur unusual costs in training as an apprentice or on a course of further of higher education. </a:t>
            </a:r>
          </a:p>
          <a:p>
            <a:r>
              <a:rPr lang="en-GB" dirty="0"/>
              <a:t>Cannot cover living expenses </a:t>
            </a:r>
          </a:p>
          <a:p>
            <a:r>
              <a:rPr lang="en-GB" dirty="0"/>
              <a:t>Typically grants range from £250-£500 and are for specific things . </a:t>
            </a:r>
          </a:p>
          <a:p>
            <a:r>
              <a:rPr lang="en-GB" dirty="0"/>
              <a:t>Only a handful of applications each year </a:t>
            </a:r>
          </a:p>
          <a:p>
            <a:r>
              <a:rPr lang="en-GB" dirty="0"/>
              <a:t>The Trustees have agreed that grant should be focused on those with high needs and low resources </a:t>
            </a:r>
          </a:p>
          <a:p>
            <a:r>
              <a:rPr lang="en-GB" dirty="0"/>
              <a:t>Income of about £2500/</a:t>
            </a:r>
            <a:r>
              <a:rPr lang="en-GB" dirty="0" err="1"/>
              <a:t>yr</a:t>
            </a:r>
            <a:r>
              <a:rPr lang="en-GB" dirty="0"/>
              <a:t> and expenditure of less than £1000 now – funds stand at £25000</a:t>
            </a:r>
          </a:p>
        </p:txBody>
      </p:sp>
    </p:spTree>
    <p:extLst>
      <p:ext uri="{BB962C8B-B14F-4D97-AF65-F5344CB8AC3E}">
        <p14:creationId xmlns:p14="http://schemas.microsoft.com/office/powerpoint/2010/main" val="4271299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2CD29-F275-DE65-CABA-26B1034494ED}"/>
              </a:ext>
            </a:extLst>
          </p:cNvPr>
          <p:cNvSpPr>
            <a:spLocks noGrp="1"/>
          </p:cNvSpPr>
          <p:nvPr>
            <p:ph type="title"/>
          </p:nvPr>
        </p:nvSpPr>
        <p:spPr/>
        <p:txBody>
          <a:bodyPr/>
          <a:lstStyle/>
          <a:p>
            <a:r>
              <a:rPr lang="en-GB" dirty="0"/>
              <a:t>Fuel Grants </a:t>
            </a:r>
          </a:p>
        </p:txBody>
      </p:sp>
      <p:sp>
        <p:nvSpPr>
          <p:cNvPr id="3" name="Content Placeholder 2">
            <a:extLst>
              <a:ext uri="{FF2B5EF4-FFF2-40B4-BE49-F238E27FC236}">
                <a16:creationId xmlns:a16="http://schemas.microsoft.com/office/drawing/2014/main" id="{3A4F9491-B0F1-40AB-2529-F6B54D8C0F14}"/>
              </a:ext>
            </a:extLst>
          </p:cNvPr>
          <p:cNvSpPr>
            <a:spLocks noGrp="1"/>
          </p:cNvSpPr>
          <p:nvPr>
            <p:ph idx="1"/>
          </p:nvPr>
        </p:nvSpPr>
        <p:spPr/>
        <p:txBody>
          <a:bodyPr>
            <a:normAutofit/>
          </a:bodyPr>
          <a:lstStyle/>
          <a:p>
            <a:r>
              <a:rPr lang="en-GB" dirty="0"/>
              <a:t>Exists to support people living alone, in Kettering and Barton Seagrave, who are over state retirement age, by making a grant towards their fuel costs, and who have a low income. </a:t>
            </a:r>
          </a:p>
          <a:p>
            <a:r>
              <a:rPr lang="en-GB" dirty="0"/>
              <a:t>Annual grant application window from late October to early December, with payments made by Christmas </a:t>
            </a:r>
          </a:p>
          <a:p>
            <a:r>
              <a:rPr lang="en-GB" dirty="0"/>
              <a:t>Grants relatively modest - £60 last year; £45 the year before</a:t>
            </a:r>
          </a:p>
          <a:p>
            <a:r>
              <a:rPr lang="en-GB" dirty="0"/>
              <a:t>Only 212 eligible applications submitted  in 2021</a:t>
            </a:r>
          </a:p>
          <a:p>
            <a:r>
              <a:rPr lang="en-GB" dirty="0"/>
              <a:t>Income of £17000 in 21/22 </a:t>
            </a:r>
          </a:p>
          <a:p>
            <a:r>
              <a:rPr lang="en-GB" dirty="0"/>
              <a:t>Total spent on grants last year was £11040, plus £700 on admin, and audit. </a:t>
            </a:r>
          </a:p>
          <a:p>
            <a:endParaRPr lang="en-GB" dirty="0"/>
          </a:p>
        </p:txBody>
      </p:sp>
    </p:spTree>
    <p:extLst>
      <p:ext uri="{BB962C8B-B14F-4D97-AF65-F5344CB8AC3E}">
        <p14:creationId xmlns:p14="http://schemas.microsoft.com/office/powerpoint/2010/main" val="859068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7A056-99A3-410C-13B7-C40E214EDB21}"/>
              </a:ext>
            </a:extLst>
          </p:cNvPr>
          <p:cNvSpPr>
            <a:spLocks noGrp="1"/>
          </p:cNvSpPr>
          <p:nvPr>
            <p:ph type="title"/>
          </p:nvPr>
        </p:nvSpPr>
        <p:spPr/>
        <p:txBody>
          <a:bodyPr/>
          <a:lstStyle/>
          <a:p>
            <a:r>
              <a:rPr lang="en-GB" dirty="0"/>
              <a:t>Fuel Grants </a:t>
            </a:r>
          </a:p>
        </p:txBody>
      </p:sp>
      <p:sp>
        <p:nvSpPr>
          <p:cNvPr id="3" name="Content Placeholder 2">
            <a:extLst>
              <a:ext uri="{FF2B5EF4-FFF2-40B4-BE49-F238E27FC236}">
                <a16:creationId xmlns:a16="http://schemas.microsoft.com/office/drawing/2014/main" id="{3B65E8C1-41C7-4099-982A-C683CC980812}"/>
              </a:ext>
            </a:extLst>
          </p:cNvPr>
          <p:cNvSpPr>
            <a:spLocks noGrp="1"/>
          </p:cNvSpPr>
          <p:nvPr>
            <p:ph idx="1"/>
          </p:nvPr>
        </p:nvSpPr>
        <p:spPr/>
        <p:txBody>
          <a:bodyPr>
            <a:normAutofit/>
          </a:bodyPr>
          <a:lstStyle/>
          <a:p>
            <a:r>
              <a:rPr lang="en-GB" dirty="0"/>
              <a:t>Low income is taken to mean about £300 a week once certain benefits have been disregarded - these are </a:t>
            </a:r>
          </a:p>
          <a:p>
            <a:pPr lvl="1"/>
            <a:r>
              <a:rPr lang="en-GB" sz="1800" dirty="0"/>
              <a:t>Attendance allowance </a:t>
            </a:r>
          </a:p>
          <a:p>
            <a:pPr lvl="1"/>
            <a:r>
              <a:rPr lang="en-GB" sz="1800" dirty="0"/>
              <a:t>Disability living allowance </a:t>
            </a:r>
          </a:p>
          <a:p>
            <a:pPr lvl="1"/>
            <a:r>
              <a:rPr lang="en-GB" sz="1800" dirty="0"/>
              <a:t>War widows pension </a:t>
            </a:r>
          </a:p>
          <a:p>
            <a:r>
              <a:rPr lang="en-GB" dirty="0"/>
              <a:t>87% of applicants in 2021 had an income below the £300 threshold above</a:t>
            </a:r>
          </a:p>
          <a:p>
            <a:r>
              <a:rPr lang="en-GB" dirty="0"/>
              <a:t>Trustees have agreed that, for 2022, there will be a grant of £70 and an absolute limit on qualifying income of £300. </a:t>
            </a:r>
          </a:p>
          <a:p>
            <a:pPr marL="457200" lvl="1" indent="0">
              <a:buNone/>
            </a:pPr>
            <a:endParaRPr lang="en-GB" dirty="0"/>
          </a:p>
          <a:p>
            <a:pPr marL="457200" lvl="1" indent="0">
              <a:buNone/>
            </a:pPr>
            <a:endParaRPr lang="en-GB" dirty="0"/>
          </a:p>
          <a:p>
            <a:pPr marL="457200" lvl="1" indent="0">
              <a:buNone/>
            </a:pPr>
            <a:endParaRPr lang="en-GB" dirty="0"/>
          </a:p>
          <a:p>
            <a:pPr marL="457200" lvl="1" indent="0">
              <a:buNone/>
            </a:pPr>
            <a:endParaRPr lang="en-GB" dirty="0"/>
          </a:p>
          <a:p>
            <a:pPr marL="457200" lvl="1" indent="0">
              <a:buNone/>
            </a:pPr>
            <a:endParaRPr lang="en-GB" dirty="0"/>
          </a:p>
          <a:p>
            <a:endParaRPr lang="en-GB" dirty="0"/>
          </a:p>
        </p:txBody>
      </p:sp>
    </p:spTree>
    <p:extLst>
      <p:ext uri="{BB962C8B-B14F-4D97-AF65-F5344CB8AC3E}">
        <p14:creationId xmlns:p14="http://schemas.microsoft.com/office/powerpoint/2010/main" val="51292384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7DE79C03D4544CA67255BA7A87DD59" ma:contentTypeVersion="16" ma:contentTypeDescription="Create a new document." ma:contentTypeScope="" ma:versionID="a5a546f7f626dc12873d923709fc8dae">
  <xsd:schema xmlns:xsd="http://www.w3.org/2001/XMLSchema" xmlns:xs="http://www.w3.org/2001/XMLSchema" xmlns:p="http://schemas.microsoft.com/office/2006/metadata/properties" xmlns:ns2="8a79b042-d511-46e5-ad15-39d624c98353" xmlns:ns3="51fcad13-9fe1-4b05-83cd-be575274fc3f" targetNamespace="http://schemas.microsoft.com/office/2006/metadata/properties" ma:root="true" ma:fieldsID="5fb8f7d1a29a565c45d68ca46ffff1a9" ns2:_="" ns3:_="">
    <xsd:import namespace="8a79b042-d511-46e5-ad15-39d624c98353"/>
    <xsd:import namespace="51fcad13-9fe1-4b05-83cd-be575274fc3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79b042-d511-46e5-ad15-39d624c983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abcf87a-a517-4603-9977-ea0d869cb44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1fcad13-9fe1-4b05-83cd-be575274fc3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263cf0c-22a3-47c5-a813-aad477174df0}" ma:internalName="TaxCatchAll" ma:showField="CatchAllData" ma:web="51fcad13-9fe1-4b05-83cd-be575274fc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1fcad13-9fe1-4b05-83cd-be575274fc3f" xsi:nil="true"/>
    <lcf76f155ced4ddcb4097134ff3c332f xmlns="8a79b042-d511-46e5-ad15-39d624c9835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CEE4E7-B20B-41FA-8BA4-576C9B9C0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79b042-d511-46e5-ad15-39d624c98353"/>
    <ds:schemaRef ds:uri="51fcad13-9fe1-4b05-83cd-be575274fc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306981-1E6D-4F57-808D-EB4DA7905B09}">
  <ds:schemaRefs>
    <ds:schemaRef ds:uri="http://schemas.microsoft.com/office/2006/metadata/properties"/>
    <ds:schemaRef ds:uri="http://schemas.microsoft.com/office/infopath/2007/PartnerControls"/>
    <ds:schemaRef ds:uri="51fcad13-9fe1-4b05-83cd-be575274fc3f"/>
    <ds:schemaRef ds:uri="8a79b042-d511-46e5-ad15-39d624c98353"/>
  </ds:schemaRefs>
</ds:datastoreItem>
</file>

<file path=customXml/itemProps3.xml><?xml version="1.0" encoding="utf-8"?>
<ds:datastoreItem xmlns:ds="http://schemas.openxmlformats.org/officeDocument/2006/customXml" ds:itemID="{B017C056-1E65-4112-9288-22F3805948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TM03457515[[fn=View]]</Template>
  <TotalTime>0</TotalTime>
  <Words>793</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Schoolbook</vt:lpstr>
      <vt:lpstr>Gotham SSm A</vt:lpstr>
      <vt:lpstr>Wingdings 2</vt:lpstr>
      <vt:lpstr>View</vt:lpstr>
      <vt:lpstr>Kettering Charities for the Poor </vt:lpstr>
      <vt:lpstr>“The Kettering Charities” </vt:lpstr>
      <vt:lpstr>How they are managed </vt:lpstr>
      <vt:lpstr>How they are financed </vt:lpstr>
      <vt:lpstr>William Martin Charity </vt:lpstr>
      <vt:lpstr>Church and Town Allotment Charity </vt:lpstr>
      <vt:lpstr>Apprenticing Charity </vt:lpstr>
      <vt:lpstr>Fuel Grants </vt:lpstr>
      <vt:lpstr>Fuel Grants </vt:lpstr>
      <vt:lpstr>Fuel Grants </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Kettering Charities for the Poor </dc:title>
  <dc:creator>Martin Hammond, Kettering Town Council</dc:creator>
  <cp:lastModifiedBy>Martin Hammond, Kettering Town Council</cp:lastModifiedBy>
  <cp:revision>1</cp:revision>
  <dcterms:created xsi:type="dcterms:W3CDTF">2022-08-02T12:58:06Z</dcterms:created>
  <dcterms:modified xsi:type="dcterms:W3CDTF">2022-09-13T16:10:02Z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0x0101005E7DE79C03D4544CA67255BA7A87DD59</vt:lpwstr>
  </property>
  <property fmtid="{D5CDD505-2E9C-101B-9397-08002B2CF9AE}" pid="3" name="MediaServiceImageTags">
    <vt:lpwstr/>
  </property>
</Properties>
</file>