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sldIdLst>
    <p:sldId id="257" r:id="rId5"/>
    <p:sldId id="281" r:id="rId6"/>
    <p:sldId id="276" r:id="rId7"/>
    <p:sldId id="282" r:id="rId8"/>
    <p:sldId id="258" r:id="rId9"/>
    <p:sldId id="259" r:id="rId10"/>
    <p:sldId id="283" r:id="rId11"/>
    <p:sldId id="2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2480256-C11D-9F5F-1D7A-0E21C167FE4A}" name="Sarah Newall" initials="SN" userId="S::sarah.newall@northnorthants.gov.uk::1f72499a-f7c6-44cc-8b5e-9c2542f6024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A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 Moore" userId="3be21a37-9b9d-4d3e-a54e-bb4113fa480f" providerId="ADAL" clId="{5B48D3F6-72DD-424E-9AFF-3D2A7BA5D8EC}"/>
    <pc:docChg chg="custSel addSld delSld modSld">
      <pc:chgData name="Jo Moore" userId="3be21a37-9b9d-4d3e-a54e-bb4113fa480f" providerId="ADAL" clId="{5B48D3F6-72DD-424E-9AFF-3D2A7BA5D8EC}" dt="2023-09-05T10:30:57.544" v="261" actId="20577"/>
      <pc:docMkLst>
        <pc:docMk/>
      </pc:docMkLst>
      <pc:sldChg chg="add">
        <pc:chgData name="Jo Moore" userId="3be21a37-9b9d-4d3e-a54e-bb4113fa480f" providerId="ADAL" clId="{5B48D3F6-72DD-424E-9AFF-3D2A7BA5D8EC}" dt="2023-09-04T16:41:34.671" v="5"/>
        <pc:sldMkLst>
          <pc:docMk/>
          <pc:sldMk cId="2624228436" sldId="258"/>
        </pc:sldMkLst>
      </pc:sldChg>
      <pc:sldChg chg="add">
        <pc:chgData name="Jo Moore" userId="3be21a37-9b9d-4d3e-a54e-bb4113fa480f" providerId="ADAL" clId="{5B48D3F6-72DD-424E-9AFF-3D2A7BA5D8EC}" dt="2023-09-04T16:41:15.344" v="4"/>
        <pc:sldMkLst>
          <pc:docMk/>
          <pc:sldMk cId="3247668750" sldId="259"/>
        </pc:sldMkLst>
      </pc:sldChg>
      <pc:sldChg chg="del">
        <pc:chgData name="Jo Moore" userId="3be21a37-9b9d-4d3e-a54e-bb4113fa480f" providerId="ADAL" clId="{5B48D3F6-72DD-424E-9AFF-3D2A7BA5D8EC}" dt="2023-09-04T16:36:39.728" v="0" actId="47"/>
        <pc:sldMkLst>
          <pc:docMk/>
          <pc:sldMk cId="3864347683" sldId="275"/>
        </pc:sldMkLst>
      </pc:sldChg>
      <pc:sldChg chg="del">
        <pc:chgData name="Jo Moore" userId="3be21a37-9b9d-4d3e-a54e-bb4113fa480f" providerId="ADAL" clId="{5B48D3F6-72DD-424E-9AFF-3D2A7BA5D8EC}" dt="2023-09-04T16:36:43.865" v="2" actId="47"/>
        <pc:sldMkLst>
          <pc:docMk/>
          <pc:sldMk cId="1820210949" sldId="278"/>
        </pc:sldMkLst>
      </pc:sldChg>
      <pc:sldChg chg="del">
        <pc:chgData name="Jo Moore" userId="3be21a37-9b9d-4d3e-a54e-bb4113fa480f" providerId="ADAL" clId="{5B48D3F6-72DD-424E-9AFF-3D2A7BA5D8EC}" dt="2023-09-04T16:36:42.718" v="1" actId="47"/>
        <pc:sldMkLst>
          <pc:docMk/>
          <pc:sldMk cId="3311643645" sldId="279"/>
        </pc:sldMkLst>
      </pc:sldChg>
      <pc:sldChg chg="del">
        <pc:chgData name="Jo Moore" userId="3be21a37-9b9d-4d3e-a54e-bb4113fa480f" providerId="ADAL" clId="{5B48D3F6-72DD-424E-9AFF-3D2A7BA5D8EC}" dt="2023-09-04T16:36:45.928" v="3" actId="47"/>
        <pc:sldMkLst>
          <pc:docMk/>
          <pc:sldMk cId="1950656008" sldId="280"/>
        </pc:sldMkLst>
      </pc:sldChg>
      <pc:sldChg chg="add">
        <pc:chgData name="Jo Moore" userId="3be21a37-9b9d-4d3e-a54e-bb4113fa480f" providerId="ADAL" clId="{5B48D3F6-72DD-424E-9AFF-3D2A7BA5D8EC}" dt="2023-09-04T16:42:08.230" v="6"/>
        <pc:sldMkLst>
          <pc:docMk/>
          <pc:sldMk cId="4139580028" sldId="282"/>
        </pc:sldMkLst>
      </pc:sldChg>
      <pc:sldChg chg="modSp add mod">
        <pc:chgData name="Jo Moore" userId="3be21a37-9b9d-4d3e-a54e-bb4113fa480f" providerId="ADAL" clId="{5B48D3F6-72DD-424E-9AFF-3D2A7BA5D8EC}" dt="2023-09-05T10:30:57.544" v="261" actId="20577"/>
        <pc:sldMkLst>
          <pc:docMk/>
          <pc:sldMk cId="1089220563" sldId="283"/>
        </pc:sldMkLst>
        <pc:spChg chg="mod">
          <ac:chgData name="Jo Moore" userId="3be21a37-9b9d-4d3e-a54e-bb4113fa480f" providerId="ADAL" clId="{5B48D3F6-72DD-424E-9AFF-3D2A7BA5D8EC}" dt="2023-09-05T10:30:57.544" v="261" actId="20577"/>
          <ac:spMkLst>
            <pc:docMk/>
            <pc:sldMk cId="1089220563" sldId="283"/>
            <ac:spMk id="3" creationId="{15646DF4-8F87-D391-6734-16D9E24D295E}"/>
          </ac:spMkLst>
        </pc:spChg>
        <pc:spChg chg="mod">
          <ac:chgData name="Jo Moore" userId="3be21a37-9b9d-4d3e-a54e-bb4113fa480f" providerId="ADAL" clId="{5B48D3F6-72DD-424E-9AFF-3D2A7BA5D8EC}" dt="2023-09-04T16:43:50.221" v="27" actId="20577"/>
          <ac:spMkLst>
            <pc:docMk/>
            <pc:sldMk cId="1089220563" sldId="283"/>
            <ac:spMk id="8" creationId="{C632464F-E1D2-0FCC-72C2-8E0351F0729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92D02-7DEB-379C-97A0-B87D1E6550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B077AA-5AEC-B6E3-4C65-BE05B522D1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BB7439-5CE9-017A-26AE-82B4CD67A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C225-4FAA-48E8-A898-771CB759A21E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BBD6D-59D3-7F83-BA26-6164E782D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16A05-8855-433E-A18B-E96BF5ADD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93A4-8595-43C4-990F-EDF41A0D4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93323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FACE0-0F70-5D0C-E753-B64664019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AD5A61-C73C-B594-427E-DEC2099967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3B485-8623-5676-A06E-550C0906D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C225-4FAA-48E8-A898-771CB759A21E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53114-015E-19B8-D26A-C5315D532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7A2141-51EE-6F1D-40EF-166152E87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93A4-8595-43C4-990F-EDF41A0D4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941734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8B6F7B-AE03-3DC4-850C-D762AF4D10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20161B-DB65-CECD-DFC8-24AD9634A6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62C05-8BE0-9276-3FA9-B05CBD647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C225-4FAA-48E8-A898-771CB759A21E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72B1-C2BE-4238-DC28-806DC6B08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80C271-F20D-B6F6-1D75-91E7DC6CD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93A4-8595-43C4-990F-EDF41A0D4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218277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E1824-1B9E-4DFF-CB63-E63B6B0CC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90F9B-908D-B28A-89B1-EC4BC1A38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F8EBE-31DE-0BCD-9312-91CB6DD71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C225-4FAA-48E8-A898-771CB759A21E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88D4E-8FF8-962A-A9D4-3FF051BD5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AC4B7-E90E-EBD5-6E4B-694056DD9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93A4-8595-43C4-990F-EDF41A0D4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361737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C4801-F2EF-0777-0840-BF7357B40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666A26-96DC-FADF-AB88-8FBD440BB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49FA1-8206-F6A9-D93C-55C5A0815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C225-4FAA-48E8-A898-771CB759A21E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ACA9E5-C85C-5CC0-BE94-C1EF22096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1B0C2-4453-4DC2-808E-3A2453C85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93A4-8595-43C4-990F-EDF41A0D4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884697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36588-A939-B9DA-7CF9-D816CA94B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06212-C2C1-BD63-03EE-F44758D165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77354E-89B3-5C25-FD71-FD3E4850C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F38F78-A3D4-2E02-62C2-63C1A6ACF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C225-4FAA-48E8-A898-771CB759A21E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3760B1-D802-2BD3-1D53-5EFE4809C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9FE3A1-BF5B-24A0-589A-F6317123B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93A4-8595-43C4-990F-EDF41A0D4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053291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7D9DB-A63C-1B56-4388-FC95DA309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A79219-D3A7-6357-435B-320D6072E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9CEDD7-B1E2-858F-2F21-09CD5F4ED1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CAEAA3-BCE4-C33E-6C8A-DA257C77D2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ED0722-D854-5CD0-6BAE-0D9354474D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ED314A-2B64-9191-B3FF-4F9FA31E5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C225-4FAA-48E8-A898-771CB759A21E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FB5683-F236-6343-F45E-7CFD8A721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ACA8FE-AABA-6EE9-19D9-157573B92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93A4-8595-43C4-990F-EDF41A0D4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223415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9153A-1D46-DF11-A257-B41B024D9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0FB5D2-14AE-02B6-8530-7B4B8ACCB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C225-4FAA-48E8-A898-771CB759A21E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A38E28-F3FA-9144-7ACE-7A3A220E0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46954B-131B-3704-3CDC-0FAC7D581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93A4-8595-43C4-990F-EDF41A0D4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187711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038A74-EDE1-C023-3480-CDCD5A4A6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C225-4FAA-48E8-A898-771CB759A21E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DDE29B-07D1-89E4-392F-0FE04ECD2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60F3F3-0573-64C3-A7C9-E9C91463E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93A4-8595-43C4-990F-EDF41A0D4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278656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633B3-FA60-6957-ACDA-71E92FA6C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2238C-8A8B-03E4-DA47-FB50A6D1D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C8AEA1-5CE8-5103-8E72-6DF05CF6A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66D667-FC2E-68BA-CC54-838F21C0A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C225-4FAA-48E8-A898-771CB759A21E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E5F5F-C3C4-443F-4F10-8D343A6E3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5C10C6-A01A-67F3-CCB4-8D910AE06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93A4-8595-43C4-990F-EDF41A0D4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908614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736C1-B397-41AD-2DB9-3D0E163DB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308BF0-4FDE-E6AB-2E24-9CBD47CA98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341753-0630-3E28-CF6B-2D8F73E51B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A705A9-6473-3D1E-08C6-DA789E9A6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C225-4FAA-48E8-A898-771CB759A21E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79C604-671F-909C-DA40-C152FB5CD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C2BBCB-6062-5A77-7B10-7DA1AC69A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93A4-8595-43C4-990F-EDF41A0D4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006724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7A137A-A45A-9199-152C-7CBA3D7F5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C486D8-87BA-AE66-6CE6-A4322C18F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93D8A-5423-FA65-CCDB-A5534F74BA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AC225-4FAA-48E8-A898-771CB759A21E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222B6-86E3-A413-C652-8791DD4769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10002-A8D8-EA0F-D296-252105F04E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393A4-8595-43C4-990F-EDF41A0D4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171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9B2F778-D58D-D320-60EA-4EC8EAFBD013}"/>
              </a:ext>
            </a:extLst>
          </p:cNvPr>
          <p:cNvSpPr txBox="1">
            <a:spLocks/>
          </p:cNvSpPr>
          <p:nvPr/>
        </p:nvSpPr>
        <p:spPr>
          <a:xfrm>
            <a:off x="1109980" y="882376"/>
            <a:ext cx="9966960" cy="2926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b="1">
                <a:solidFill>
                  <a:schemeClr val="tx1"/>
                </a:solidFill>
                <a:latin typeface="Calibri"/>
                <a:cs typeface="Calibri"/>
              </a:rPr>
              <a:t>Local Area Partnership</a:t>
            </a:r>
            <a:endParaRPr lang="en-GB" sz="6000">
              <a:solidFill>
                <a:schemeClr val="tx1"/>
              </a:solidFill>
              <a:latin typeface="Calibri"/>
              <a:cs typeface="Calibri"/>
            </a:endParaRPr>
          </a:p>
          <a:p>
            <a:pPr algn="ctr"/>
            <a:r>
              <a:rPr lang="en-GB" sz="6000" b="1">
                <a:solidFill>
                  <a:schemeClr val="tx1"/>
                </a:solidFill>
                <a:latin typeface="Calibri"/>
                <a:cs typeface="Calibri"/>
              </a:rPr>
              <a:t>(LAP) Priorities</a:t>
            </a:r>
          </a:p>
          <a:p>
            <a:pPr algn="ctr"/>
            <a:r>
              <a:rPr lang="en-GB" sz="6000" b="1">
                <a:solidFill>
                  <a:schemeClr val="tx1"/>
                </a:solidFill>
                <a:latin typeface="Calibri"/>
                <a:cs typeface="Calibri"/>
              </a:rPr>
              <a:t>August 2023</a:t>
            </a:r>
          </a:p>
        </p:txBody>
      </p:sp>
      <p:pic>
        <p:nvPicPr>
          <p:cNvPr id="5" name="Picture 2" descr="Sense of Place logo">
            <a:extLst>
              <a:ext uri="{FF2B5EF4-FFF2-40B4-BE49-F238E27FC236}">
                <a16:creationId xmlns:a16="http://schemas.microsoft.com/office/drawing/2014/main" id="{59A5A1C2-DE9C-3B3D-3474-BD3346B9C5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76" y="4424938"/>
            <a:ext cx="4587945" cy="1119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Integrated Care Northamptonshire logo">
            <a:extLst>
              <a:ext uri="{FF2B5EF4-FFF2-40B4-BE49-F238E27FC236}">
                <a16:creationId xmlns:a16="http://schemas.microsoft.com/office/drawing/2014/main" id="{480468A1-4926-10AF-3BC5-1FF500A772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594" y="4356076"/>
            <a:ext cx="3864891" cy="1187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EB1F9F9-829B-6CC5-BEA2-86C8DB16C15C}"/>
              </a:ext>
            </a:extLst>
          </p:cNvPr>
          <p:cNvSpPr txBox="1"/>
          <p:nvPr/>
        </p:nvSpPr>
        <p:spPr>
          <a:xfrm>
            <a:off x="3338972" y="5765231"/>
            <a:ext cx="550897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ase"/>
            <a:r>
              <a:rPr lang="pt-BR" sz="24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 O R T H   N O R T H A M P T O N S H I R E </a:t>
            </a:r>
            <a:endParaRPr lang="pt-BR" sz="2400" b="0" i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pt-B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northplacedevelopment@northnorthants.gov.uk </a:t>
            </a:r>
            <a:endParaRPr lang="pt-BR" sz="2400" b="0" i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047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46DF4-8F87-D391-6734-16D9E24D2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6534"/>
            <a:ext cx="10515600" cy="527981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GB" sz="2400"/>
              <a:t>The following slides have been formed using the detail on the separate action plans for each LAP </a:t>
            </a:r>
          </a:p>
          <a:p>
            <a:pPr>
              <a:lnSpc>
                <a:spcPct val="100000"/>
              </a:lnSpc>
            </a:pPr>
            <a:r>
              <a:rPr lang="en-GB" sz="2400"/>
              <a:t>Due to the priorities being the same, with similar outcomes, two slides have been merged</a:t>
            </a:r>
          </a:p>
          <a:p>
            <a:pPr lvl="5">
              <a:lnSpc>
                <a:spcPct val="100000"/>
              </a:lnSpc>
              <a:buFontTx/>
              <a:buChar char="-"/>
            </a:pPr>
            <a:r>
              <a:rPr lang="en-GB" sz="2400"/>
              <a:t>Wellingborough East and West</a:t>
            </a:r>
          </a:p>
          <a:p>
            <a:pPr lvl="5">
              <a:lnSpc>
                <a:spcPct val="100000"/>
              </a:lnSpc>
              <a:buFontTx/>
              <a:buChar char="-"/>
            </a:pPr>
            <a:r>
              <a:rPr lang="en-GB" sz="2400"/>
              <a:t>East Northants North and South</a:t>
            </a:r>
          </a:p>
          <a:p>
            <a:pPr>
              <a:lnSpc>
                <a:spcPct val="100000"/>
              </a:lnSpc>
            </a:pPr>
            <a:r>
              <a:rPr lang="en-GB" sz="2400"/>
              <a:t>This does not mean that the LAPs have been combined, but merely demonstrates a representation of the similarities across the boundaries</a:t>
            </a:r>
          </a:p>
          <a:p>
            <a:pPr>
              <a:lnSpc>
                <a:spcPct val="100000"/>
              </a:lnSpc>
            </a:pPr>
            <a:r>
              <a:rPr lang="en-GB" sz="2400"/>
              <a:t>The outcomes &amp; outputs for the priorities were decided by the multi-agency task action groups, which consisted of elected members, statutory organisations and the voluntary and community sector</a:t>
            </a:r>
          </a:p>
          <a:p>
            <a:pPr>
              <a:lnSpc>
                <a:spcPct val="100000"/>
              </a:lnSpc>
            </a:pPr>
            <a:r>
              <a:rPr lang="en-GB" sz="2400"/>
              <a:t>There is funding available to support the groups to produce the outputs which will improve the local communities, with outputs being considered in either a 3-month or 6-month timeframe </a:t>
            </a:r>
          </a:p>
          <a:p>
            <a:pPr>
              <a:lnSpc>
                <a:spcPct val="100000"/>
              </a:lnSpc>
            </a:pPr>
            <a:r>
              <a:rPr lang="en-GB" sz="2400"/>
              <a:t>Asset mapping is still an ongoing process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A49431-5564-12C6-EBD8-6346C695E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344354"/>
            <a:ext cx="2743200" cy="365125"/>
          </a:xfrm>
        </p:spPr>
        <p:txBody>
          <a:bodyPr/>
          <a:lstStyle/>
          <a:p>
            <a:pPr algn="ctr"/>
            <a:fld id="{905393A4-8595-43C4-990F-EDF41A0D4E0F}" type="slidenum">
              <a:rPr lang="en-GB" smtClean="0">
                <a:solidFill>
                  <a:schemeClr val="tx1"/>
                </a:solidFill>
              </a:rPr>
              <a:pPr algn="ctr"/>
              <a:t>2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6" name="Picture 5" descr="Sense of Place logo">
            <a:extLst>
              <a:ext uri="{FF2B5EF4-FFF2-40B4-BE49-F238E27FC236}">
                <a16:creationId xmlns:a16="http://schemas.microsoft.com/office/drawing/2014/main" id="{1656B7AB-8494-001D-E59C-614EB0BF7B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22" y="6141538"/>
            <a:ext cx="1288814" cy="313303"/>
          </a:xfrm>
          <a:prstGeom prst="rect">
            <a:avLst/>
          </a:prstGeom>
        </p:spPr>
      </p:pic>
      <p:pic>
        <p:nvPicPr>
          <p:cNvPr id="7" name="Picture 6" descr="Integrated Care Northamptonshire logo">
            <a:extLst>
              <a:ext uri="{FF2B5EF4-FFF2-40B4-BE49-F238E27FC236}">
                <a16:creationId xmlns:a16="http://schemas.microsoft.com/office/drawing/2014/main" id="{29EE2EE6-92CB-31EC-4740-AF7C4A2A7F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721" y="6087637"/>
            <a:ext cx="1277657" cy="39333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632464F-E1D2-0FCC-72C2-8E0351F07297}"/>
              </a:ext>
            </a:extLst>
          </p:cNvPr>
          <p:cNvSpPr txBox="1"/>
          <p:nvPr/>
        </p:nvSpPr>
        <p:spPr>
          <a:xfrm>
            <a:off x="233265" y="226507"/>
            <a:ext cx="11733746" cy="55399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GB" sz="3200" b="1" u="sng" kern="100">
                <a:latin typeface="Calibri"/>
                <a:ea typeface="Calibri" panose="020F0502020204030204" pitchFamily="34" charset="0"/>
                <a:cs typeface="Times New Roman"/>
              </a:rPr>
              <a:t>Local Area Partnerships: Summary</a:t>
            </a:r>
            <a:endParaRPr lang="en-GB" sz="3200" b="1" u="sng" kern="100">
              <a:solidFill>
                <a:srgbClr val="3AAA37"/>
              </a:solidFill>
              <a:effectLst/>
              <a:latin typeface="Calibri"/>
              <a:ea typeface="Calibri" panose="020F0502020204030204" pitchFamily="34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4572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>
            <a:extLst>
              <a:ext uri="{FF2B5EF4-FFF2-40B4-BE49-F238E27FC236}">
                <a16:creationId xmlns:a16="http://schemas.microsoft.com/office/drawing/2014/main" id="{D6817918-B8D3-E39C-8804-8C17CE389328}"/>
              </a:ext>
            </a:extLst>
          </p:cNvPr>
          <p:cNvSpPr/>
          <p:nvPr/>
        </p:nvSpPr>
        <p:spPr>
          <a:xfrm>
            <a:off x="1737629" y="780672"/>
            <a:ext cx="3045583" cy="5115507"/>
          </a:xfrm>
          <a:custGeom>
            <a:avLst/>
            <a:gdLst>
              <a:gd name="connsiteX0" fmla="*/ 0 w 4907902"/>
              <a:gd name="connsiteY0" fmla="*/ 2490325 h 4980650"/>
              <a:gd name="connsiteX1" fmla="*/ 2453951 w 4907902"/>
              <a:gd name="connsiteY1" fmla="*/ 0 h 4980650"/>
              <a:gd name="connsiteX2" fmla="*/ 4907902 w 4907902"/>
              <a:gd name="connsiteY2" fmla="*/ 2490325 h 4980650"/>
              <a:gd name="connsiteX3" fmla="*/ 2453951 w 4907902"/>
              <a:gd name="connsiteY3" fmla="*/ 4980650 h 4980650"/>
              <a:gd name="connsiteX4" fmla="*/ 0 w 4907902"/>
              <a:gd name="connsiteY4" fmla="*/ 2490325 h 4980650"/>
              <a:gd name="connsiteX0" fmla="*/ 6 w 4907908"/>
              <a:gd name="connsiteY0" fmla="*/ 2508986 h 4999311"/>
              <a:gd name="connsiteX1" fmla="*/ 2435296 w 4907908"/>
              <a:gd name="connsiteY1" fmla="*/ 0 h 4999311"/>
              <a:gd name="connsiteX2" fmla="*/ 4907908 w 4907908"/>
              <a:gd name="connsiteY2" fmla="*/ 2508986 h 4999311"/>
              <a:gd name="connsiteX3" fmla="*/ 2453957 w 4907908"/>
              <a:gd name="connsiteY3" fmla="*/ 4999311 h 4999311"/>
              <a:gd name="connsiteX4" fmla="*/ 6 w 4907908"/>
              <a:gd name="connsiteY4" fmla="*/ 2508986 h 4999311"/>
              <a:gd name="connsiteX0" fmla="*/ 6 w 4907908"/>
              <a:gd name="connsiteY0" fmla="*/ 2499656 h 4989981"/>
              <a:gd name="connsiteX1" fmla="*/ 2435296 w 4907908"/>
              <a:gd name="connsiteY1" fmla="*/ 0 h 4989981"/>
              <a:gd name="connsiteX2" fmla="*/ 4907908 w 4907908"/>
              <a:gd name="connsiteY2" fmla="*/ 2499656 h 4989981"/>
              <a:gd name="connsiteX3" fmla="*/ 2453957 w 4907908"/>
              <a:gd name="connsiteY3" fmla="*/ 4989981 h 4989981"/>
              <a:gd name="connsiteX4" fmla="*/ 6 w 4907908"/>
              <a:gd name="connsiteY4" fmla="*/ 2499656 h 4989981"/>
              <a:gd name="connsiteX0" fmla="*/ 5 w 4907907"/>
              <a:gd name="connsiteY0" fmla="*/ 2499656 h 4989981"/>
              <a:gd name="connsiteX1" fmla="*/ 2435295 w 4907907"/>
              <a:gd name="connsiteY1" fmla="*/ 0 h 4989981"/>
              <a:gd name="connsiteX2" fmla="*/ 4907907 w 4907907"/>
              <a:gd name="connsiteY2" fmla="*/ 2499656 h 4989981"/>
              <a:gd name="connsiteX3" fmla="*/ 2453956 w 4907907"/>
              <a:gd name="connsiteY3" fmla="*/ 4989981 h 4989981"/>
              <a:gd name="connsiteX4" fmla="*/ 5 w 4907907"/>
              <a:gd name="connsiteY4" fmla="*/ 2499656 h 4989981"/>
              <a:gd name="connsiteX0" fmla="*/ 2277014 w 2472956"/>
              <a:gd name="connsiteY0" fmla="*/ 2518323 h 4989991"/>
              <a:gd name="connsiteX1" fmla="*/ 344 w 2472956"/>
              <a:gd name="connsiteY1" fmla="*/ 6 h 4989991"/>
              <a:gd name="connsiteX2" fmla="*/ 2472956 w 2472956"/>
              <a:gd name="connsiteY2" fmla="*/ 2499662 h 4989991"/>
              <a:gd name="connsiteX3" fmla="*/ 19005 w 2472956"/>
              <a:gd name="connsiteY3" fmla="*/ 4989987 h 4989991"/>
              <a:gd name="connsiteX4" fmla="*/ 2277014 w 2472956"/>
              <a:gd name="connsiteY4" fmla="*/ 2518323 h 4989991"/>
              <a:gd name="connsiteX0" fmla="*/ 2277014 w 2472956"/>
              <a:gd name="connsiteY0" fmla="*/ 2518323 h 4989991"/>
              <a:gd name="connsiteX1" fmla="*/ 344 w 2472956"/>
              <a:gd name="connsiteY1" fmla="*/ 6 h 4989991"/>
              <a:gd name="connsiteX2" fmla="*/ 2472956 w 2472956"/>
              <a:gd name="connsiteY2" fmla="*/ 2499662 h 4989991"/>
              <a:gd name="connsiteX3" fmla="*/ 19005 w 2472956"/>
              <a:gd name="connsiteY3" fmla="*/ 4989987 h 4989991"/>
              <a:gd name="connsiteX4" fmla="*/ 2277014 w 2472956"/>
              <a:gd name="connsiteY4" fmla="*/ 2518323 h 4989991"/>
              <a:gd name="connsiteX0" fmla="*/ 2286342 w 2482284"/>
              <a:gd name="connsiteY0" fmla="*/ 2536984 h 5008652"/>
              <a:gd name="connsiteX1" fmla="*/ 342 w 2482284"/>
              <a:gd name="connsiteY1" fmla="*/ 6 h 5008652"/>
              <a:gd name="connsiteX2" fmla="*/ 2482284 w 2482284"/>
              <a:gd name="connsiteY2" fmla="*/ 2518323 h 5008652"/>
              <a:gd name="connsiteX3" fmla="*/ 28333 w 2482284"/>
              <a:gd name="connsiteY3" fmla="*/ 5008648 h 5008652"/>
              <a:gd name="connsiteX4" fmla="*/ 2286342 w 2482284"/>
              <a:gd name="connsiteY4" fmla="*/ 2536984 h 5008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2284" h="5008652">
                <a:moveTo>
                  <a:pt x="2286342" y="2536984"/>
                </a:moveTo>
                <a:cubicBezTo>
                  <a:pt x="2281677" y="1702210"/>
                  <a:pt x="-32315" y="3116"/>
                  <a:pt x="342" y="6"/>
                </a:cubicBezTo>
                <a:cubicBezTo>
                  <a:pt x="32999" y="-3104"/>
                  <a:pt x="2482284" y="1142954"/>
                  <a:pt x="2482284" y="2518323"/>
                </a:cubicBezTo>
                <a:cubicBezTo>
                  <a:pt x="2482284" y="3893692"/>
                  <a:pt x="60990" y="5005538"/>
                  <a:pt x="28333" y="5008648"/>
                </a:cubicBezTo>
                <a:cubicBezTo>
                  <a:pt x="-4324" y="5011758"/>
                  <a:pt x="2291007" y="3371758"/>
                  <a:pt x="2286342" y="2536984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E7285D-2CFE-B424-9DCB-5DAF1D82BFB1}"/>
              </a:ext>
            </a:extLst>
          </p:cNvPr>
          <p:cNvSpPr txBox="1"/>
          <p:nvPr/>
        </p:nvSpPr>
        <p:spPr>
          <a:xfrm>
            <a:off x="233265" y="226507"/>
            <a:ext cx="1173374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GB" sz="3200" b="1" u="sng" kern="100">
                <a:solidFill>
                  <a:srgbClr val="3AAA3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Kettering Urban: Engagement with Young People</a:t>
            </a:r>
            <a:endParaRPr lang="en-GB" sz="3200" b="1" u="sng" kern="100">
              <a:solidFill>
                <a:srgbClr val="3AAA3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Sense of Place logo">
            <a:extLst>
              <a:ext uri="{FF2B5EF4-FFF2-40B4-BE49-F238E27FC236}">
                <a16:creationId xmlns:a16="http://schemas.microsoft.com/office/drawing/2014/main" id="{D0CD8344-3CDC-D6B9-E263-3EA709E337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22" y="6141538"/>
            <a:ext cx="1288814" cy="313303"/>
          </a:xfrm>
          <a:prstGeom prst="rect">
            <a:avLst/>
          </a:prstGeom>
        </p:spPr>
      </p:pic>
      <p:pic>
        <p:nvPicPr>
          <p:cNvPr id="8" name="Picture 7" descr="Integrated Care Northamptonshire logo">
            <a:extLst>
              <a:ext uri="{FF2B5EF4-FFF2-40B4-BE49-F238E27FC236}">
                <a16:creationId xmlns:a16="http://schemas.microsoft.com/office/drawing/2014/main" id="{16D4C849-9C99-0CCE-AF78-5BC0A15072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721" y="6088803"/>
            <a:ext cx="1277657" cy="393331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903F3BE5-A59D-8E8B-525C-B3080B7D3F2D}"/>
              </a:ext>
            </a:extLst>
          </p:cNvPr>
          <p:cNvGrpSpPr/>
          <p:nvPr/>
        </p:nvGrpSpPr>
        <p:grpSpPr>
          <a:xfrm>
            <a:off x="1332306" y="2047331"/>
            <a:ext cx="2371962" cy="2371750"/>
            <a:chOff x="1804855" y="1514517"/>
            <a:chExt cx="2371962" cy="237175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BFB5FD8-5271-B75D-680C-ACD3C795690C}"/>
                </a:ext>
              </a:extLst>
            </p:cNvPr>
            <p:cNvSpPr/>
            <p:nvPr/>
          </p:nvSpPr>
          <p:spPr>
            <a:xfrm>
              <a:off x="1804855" y="1514517"/>
              <a:ext cx="2371962" cy="2371750"/>
            </a:xfrm>
            <a:prstGeom prst="ellipse">
              <a:avLst/>
            </a:prstGeom>
            <a:solidFill>
              <a:srgbClr val="3AAA3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Oval 4">
              <a:extLst>
                <a:ext uri="{FF2B5EF4-FFF2-40B4-BE49-F238E27FC236}">
                  <a16:creationId xmlns:a16="http://schemas.microsoft.com/office/drawing/2014/main" id="{8287709A-BF81-E391-CFD5-1B16EAF06DDD}"/>
                </a:ext>
              </a:extLst>
            </p:cNvPr>
            <p:cNvSpPr txBox="1"/>
            <p:nvPr/>
          </p:nvSpPr>
          <p:spPr>
            <a:xfrm>
              <a:off x="2152221" y="1861852"/>
              <a:ext cx="1677230" cy="16770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/>
              <a:r>
                <a:rPr lang="en-GB" sz="1600" b="1" u="sng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LAP Priority</a:t>
              </a:r>
            </a:p>
            <a:p>
              <a:pPr lvl="0" algn="ctr"/>
              <a:r>
                <a:rPr lang="en-GB" sz="1600" b="1">
                  <a:solidFill>
                    <a:schemeClr val="tx1"/>
                  </a:solidFill>
                  <a:effectLst/>
                  <a:latin typeface="Calibri"/>
                  <a:ea typeface="Times New Roman" panose="02020603050405020304" pitchFamily="18" charset="0"/>
                  <a:cs typeface="Calibri"/>
                </a:rPr>
                <a:t>Children &amp; Young People: Improve engagement with YP</a:t>
              </a:r>
              <a:r>
                <a:rPr lang="en-GB" sz="1600" b="1">
                  <a:solidFill>
                    <a:srgbClr val="FF0000"/>
                  </a:solidFill>
                  <a:effectLst/>
                  <a:latin typeface="Calibri"/>
                  <a:ea typeface="Times New Roman" panose="02020603050405020304" pitchFamily="18" charset="0"/>
                  <a:cs typeface="Calibri"/>
                </a:rPr>
                <a:t> </a:t>
              </a:r>
              <a:r>
                <a:rPr lang="en-GB" sz="1600" b="1">
                  <a:solidFill>
                    <a:schemeClr val="tx1"/>
                  </a:solidFill>
                  <a:latin typeface="Calibri"/>
                  <a:ea typeface="Times New Roman" panose="02020603050405020304" pitchFamily="18" charset="0"/>
                  <a:cs typeface="Calibri"/>
                </a:rPr>
                <a:t>regarding</a:t>
              </a:r>
              <a:r>
                <a:rPr lang="en-GB" sz="1600" b="1">
                  <a:solidFill>
                    <a:schemeClr val="tx1"/>
                  </a:solidFill>
                  <a:effectLst/>
                  <a:latin typeface="Calibri"/>
                  <a:ea typeface="Times New Roman" panose="02020603050405020304" pitchFamily="18" charset="0"/>
                  <a:cs typeface="Calibri"/>
                </a:rPr>
                <a:t> mental health and wellbeing</a:t>
              </a:r>
              <a:endParaRPr lang="en-GB" sz="1400" b="1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C6D1BEE-89B4-2962-47DC-17EE806E7D85}"/>
              </a:ext>
            </a:extLst>
          </p:cNvPr>
          <p:cNvGrpSpPr/>
          <p:nvPr/>
        </p:nvGrpSpPr>
        <p:grpSpPr>
          <a:xfrm>
            <a:off x="2604373" y="719358"/>
            <a:ext cx="5165725" cy="1266826"/>
            <a:chOff x="3614655" y="938228"/>
            <a:chExt cx="5346753" cy="1266826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0D3DD90D-08DD-3842-0222-388FFFA737A5}"/>
                </a:ext>
              </a:extLst>
            </p:cNvPr>
            <p:cNvSpPr/>
            <p:nvPr/>
          </p:nvSpPr>
          <p:spPr>
            <a:xfrm>
              <a:off x="3614655" y="938228"/>
              <a:ext cx="1369802" cy="126682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endPara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BE0C008-2951-908E-8C32-7C80D0D8B0F9}"/>
                </a:ext>
              </a:extLst>
            </p:cNvPr>
            <p:cNvSpPr txBox="1"/>
            <p:nvPr/>
          </p:nvSpPr>
          <p:spPr>
            <a:xfrm>
              <a:off x="4923487" y="1044027"/>
              <a:ext cx="4037921" cy="646331"/>
            </a:xfrm>
            <a:prstGeom prst="rect">
              <a:avLst/>
            </a:prstGeom>
            <a:solidFill>
              <a:srgbClr val="3AAA37"/>
            </a:solidFill>
          </p:spPr>
          <p:txBody>
            <a:bodyPr wrap="square" rtlCol="0">
              <a:spAutoFit/>
            </a:bodyPr>
            <a:lstStyle/>
            <a:p>
              <a:pPr lvl="0">
                <a:lnSpc>
                  <a:spcPct val="100000"/>
                </a:lnSpc>
                <a:buFont typeface="Arial" panose="020B0604020202020204" pitchFamily="34" charset="0"/>
                <a:buNone/>
              </a:pPr>
              <a:r>
                <a:rPr lang="en-GB" sz="1200">
                  <a:latin typeface="Arial" panose="020B0604020202020204" pitchFamily="34" charset="0"/>
                  <a:cs typeface="Arial" panose="020B0604020202020204" pitchFamily="34" charset="0"/>
                </a:rPr>
                <a:t>-Presentations at task groups</a:t>
              </a:r>
            </a:p>
            <a:p>
              <a:pPr lvl="0">
                <a:lnSpc>
                  <a:spcPct val="100000"/>
                </a:lnSpc>
                <a:buFont typeface="Arial" panose="020B0604020202020204" pitchFamily="34" charset="0"/>
                <a:buNone/>
              </a:pPr>
              <a:endParaRPr lang="en-GB" sz="120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>
                <a:lnSpc>
                  <a:spcPct val="100000"/>
                </a:lnSpc>
                <a:buFont typeface="Arial" panose="020B0604020202020204" pitchFamily="34" charset="0"/>
                <a:buNone/>
              </a:pPr>
              <a:r>
                <a:rPr lang="en-GB" sz="1200">
                  <a:latin typeface="Arial" panose="020B0604020202020204" pitchFamily="34" charset="0"/>
                  <a:cs typeface="Arial" panose="020B0604020202020204" pitchFamily="34" charset="0"/>
                </a:rPr>
                <a:t>-Email circulation list – contact details shared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F8600B9-31C7-7F4F-2C64-AF342E4E8755}"/>
              </a:ext>
            </a:extLst>
          </p:cNvPr>
          <p:cNvGrpSpPr/>
          <p:nvPr/>
        </p:nvGrpSpPr>
        <p:grpSpPr>
          <a:xfrm>
            <a:off x="3811136" y="1792355"/>
            <a:ext cx="3958962" cy="1422265"/>
            <a:chOff x="4336495" y="2244900"/>
            <a:chExt cx="3120950" cy="1270129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6EF860E2-5671-DF29-9601-FD5B97C4BF06}"/>
                </a:ext>
              </a:extLst>
            </p:cNvPr>
            <p:cNvSpPr/>
            <p:nvPr/>
          </p:nvSpPr>
          <p:spPr>
            <a:xfrm>
              <a:off x="4336495" y="2244900"/>
              <a:ext cx="1283859" cy="127012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n-GB" sz="9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Communication between services and young people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BE9842A-302B-AD6F-F8EB-83C50B6BAC89}"/>
                </a:ext>
              </a:extLst>
            </p:cNvPr>
            <p:cNvSpPr txBox="1"/>
            <p:nvPr/>
          </p:nvSpPr>
          <p:spPr>
            <a:xfrm>
              <a:off x="5480365" y="2354087"/>
              <a:ext cx="1977080" cy="1015663"/>
            </a:xfrm>
            <a:prstGeom prst="rect">
              <a:avLst/>
            </a:prstGeom>
            <a:solidFill>
              <a:srgbClr val="3AAA37"/>
            </a:solidFill>
          </p:spPr>
          <p:txBody>
            <a:bodyPr wrap="square" rtlCol="0">
              <a:spAutoFit/>
            </a:bodyPr>
            <a:lstStyle/>
            <a:p>
              <a:pPr lvl="0"/>
              <a:r>
                <a:rPr lang="en-GB" sz="1200">
                  <a:latin typeface="Arial" panose="020B0604020202020204" pitchFamily="34" charset="0"/>
                  <a:cs typeface="Arial" panose="020B0604020202020204" pitchFamily="34" charset="0"/>
                </a:rPr>
                <a:t>-Surveys created with recommended questions from task group</a:t>
              </a:r>
            </a:p>
            <a:p>
              <a:pPr lvl="0"/>
              <a:r>
                <a:rPr lang="en-GB" sz="1200">
                  <a:latin typeface="Arial" panose="020B0604020202020204" pitchFamily="34" charset="0"/>
                  <a:cs typeface="Arial" panose="020B0604020202020204" pitchFamily="34" charset="0"/>
                </a:rPr>
                <a:t>-Summer engagement using existing events, incentivised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6868D01-8DCD-A7AF-6DD6-E2161E0C40FF}"/>
              </a:ext>
            </a:extLst>
          </p:cNvPr>
          <p:cNvGrpSpPr/>
          <p:nvPr/>
        </p:nvGrpSpPr>
        <p:grpSpPr>
          <a:xfrm>
            <a:off x="1828523" y="4787807"/>
            <a:ext cx="4267477" cy="1266826"/>
            <a:chOff x="2217902" y="4635540"/>
            <a:chExt cx="4267477" cy="1266826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82839901-61C6-9E7B-C088-141925B82B09}"/>
                </a:ext>
              </a:extLst>
            </p:cNvPr>
            <p:cNvSpPr/>
            <p:nvPr/>
          </p:nvSpPr>
          <p:spPr>
            <a:xfrm>
              <a:off x="2217902" y="4635540"/>
              <a:ext cx="1369802" cy="126682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n-GB" sz="1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YP mental health &amp; engagement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F9EA99E-F73C-310E-F134-A41AF94E46BB}"/>
                </a:ext>
              </a:extLst>
            </p:cNvPr>
            <p:cNvSpPr txBox="1"/>
            <p:nvPr/>
          </p:nvSpPr>
          <p:spPr>
            <a:xfrm>
              <a:off x="3465705" y="4838930"/>
              <a:ext cx="3019674" cy="1015663"/>
            </a:xfrm>
            <a:prstGeom prst="rect">
              <a:avLst/>
            </a:prstGeom>
            <a:solidFill>
              <a:srgbClr val="3AAA37"/>
            </a:solidFill>
          </p:spPr>
          <p:txBody>
            <a:bodyPr wrap="square" rtlCol="0">
              <a:spAutoFit/>
            </a:bodyPr>
            <a:lstStyle/>
            <a:p>
              <a:pPr lvl="0"/>
              <a:r>
                <a:rPr lang="en-GB" sz="1200">
                  <a:latin typeface="Arial" panose="020B0604020202020204" pitchFamily="34" charset="0"/>
                  <a:cs typeface="Arial" panose="020B0604020202020204" pitchFamily="34" charset="0"/>
                </a:rPr>
                <a:t>- Youth Mental Health Week (18</a:t>
              </a:r>
              <a:r>
                <a:rPr lang="en-GB" sz="1200" baseline="30000">
                  <a:latin typeface="Arial" panose="020B0604020202020204" pitchFamily="34" charset="0"/>
                  <a:cs typeface="Arial" panose="020B0604020202020204" pitchFamily="34" charset="0"/>
                </a:rPr>
                <a:t>th</a:t>
              </a:r>
              <a:r>
                <a:rPr lang="en-GB" sz="1200">
                  <a:latin typeface="Arial" panose="020B0604020202020204" pitchFamily="34" charset="0"/>
                  <a:cs typeface="Arial" panose="020B0604020202020204" pitchFamily="34" charset="0"/>
                </a:rPr>
                <a:t>-24</a:t>
              </a:r>
              <a:r>
                <a:rPr lang="en-GB" sz="1200" baseline="30000">
                  <a:latin typeface="Arial" panose="020B0604020202020204" pitchFamily="34" charset="0"/>
                  <a:cs typeface="Arial" panose="020B0604020202020204" pitchFamily="34" charset="0"/>
                </a:rPr>
                <a:t>th</a:t>
              </a:r>
              <a:r>
                <a:rPr lang="en-GB" sz="1200">
                  <a:latin typeface="Arial" panose="020B0604020202020204" pitchFamily="34" charset="0"/>
                  <a:cs typeface="Arial" panose="020B0604020202020204" pitchFamily="34" charset="0"/>
                </a:rPr>
                <a:t> September), utilising national Youth Mental Health Day (19</a:t>
              </a:r>
              <a:r>
                <a:rPr lang="en-GB" sz="1200" baseline="30000">
                  <a:latin typeface="Arial" panose="020B0604020202020204" pitchFamily="34" charset="0"/>
                  <a:cs typeface="Arial" panose="020B0604020202020204" pitchFamily="34" charset="0"/>
                </a:rPr>
                <a:t>th</a:t>
              </a:r>
              <a:r>
                <a:rPr lang="en-GB" sz="1200">
                  <a:latin typeface="Arial" panose="020B0604020202020204" pitchFamily="34" charset="0"/>
                  <a:cs typeface="Arial" panose="020B0604020202020204" pitchFamily="34" charset="0"/>
                </a:rPr>
                <a:t> September)</a:t>
              </a:r>
            </a:p>
            <a:p>
              <a:pPr lvl="0"/>
              <a:r>
                <a:rPr lang="en-GB" sz="1200">
                  <a:latin typeface="Arial" panose="020B0604020202020204" pitchFamily="34" charset="0"/>
                  <a:cs typeface="Arial" panose="020B0604020202020204" pitchFamily="34" charset="0"/>
                </a:rPr>
                <a:t>- Existing offers and new events scheduled for the week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729775B-304B-EA47-CB2D-9E484F80EDC8}"/>
              </a:ext>
            </a:extLst>
          </p:cNvPr>
          <p:cNvGrpSpPr/>
          <p:nvPr/>
        </p:nvGrpSpPr>
        <p:grpSpPr>
          <a:xfrm>
            <a:off x="3891716" y="3429000"/>
            <a:ext cx="3878382" cy="1323439"/>
            <a:chOff x="3880226" y="3755685"/>
            <a:chExt cx="3878382" cy="1323439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DECEFD9-ACA0-9EE5-C42F-B9CC432FDE37}"/>
                </a:ext>
              </a:extLst>
            </p:cNvPr>
            <p:cNvSpPr/>
            <p:nvPr/>
          </p:nvSpPr>
          <p:spPr>
            <a:xfrm>
              <a:off x="3880226" y="3785138"/>
              <a:ext cx="1369802" cy="126682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n-GB" sz="1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YP awareness of services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B77A129-318B-317D-FBD8-52F4A4423707}"/>
                </a:ext>
              </a:extLst>
            </p:cNvPr>
            <p:cNvSpPr txBox="1"/>
            <p:nvPr/>
          </p:nvSpPr>
          <p:spPr>
            <a:xfrm>
              <a:off x="5153899" y="3755685"/>
              <a:ext cx="2604709" cy="1323439"/>
            </a:xfrm>
            <a:prstGeom prst="rect">
              <a:avLst/>
            </a:prstGeom>
            <a:solidFill>
              <a:srgbClr val="3AAA37"/>
            </a:solidFill>
          </p:spPr>
          <p:txBody>
            <a:bodyPr wrap="square" rtlCol="0">
              <a:spAutoFit/>
            </a:bodyPr>
            <a:lstStyle/>
            <a:p>
              <a:pPr lvl="0"/>
              <a:r>
                <a:rPr lang="en-GB" sz="1000">
                  <a:latin typeface="Arial" panose="020B0604020202020204" pitchFamily="34" charset="0"/>
                  <a:cs typeface="Arial" panose="020B0604020202020204" pitchFamily="34" charset="0"/>
                </a:rPr>
                <a:t>- Freshers Fair (Tresham) – link provided</a:t>
              </a:r>
            </a:p>
            <a:p>
              <a:pPr lvl="0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/>
              <a:r>
                <a:rPr lang="en-GB" sz="1000">
                  <a:latin typeface="Arial" panose="020B0604020202020204" pitchFamily="34" charset="0"/>
                  <a:cs typeface="Arial" panose="020B0604020202020204" pitchFamily="34" charset="0"/>
                </a:rPr>
                <a:t>- Social engagement project (Grange) with stalls set up to promote local offers 10/08/23</a:t>
              </a:r>
            </a:p>
            <a:p>
              <a:pPr lvl="0"/>
              <a:endParaRPr lang="en-GB" sz="100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/>
              <a:r>
                <a:rPr lang="en-GB" sz="1000">
                  <a:latin typeface="Arial" panose="020B0604020202020204" pitchFamily="34" charset="0"/>
                  <a:cs typeface="Arial" panose="020B0604020202020204" pitchFamily="34" charset="0"/>
                </a:rPr>
                <a:t>- Awareness talks in schools/PRUs about youth safety &amp; offers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E4F2FC39-8044-2673-52C1-F136AB58650C}"/>
              </a:ext>
            </a:extLst>
          </p:cNvPr>
          <p:cNvSpPr txBox="1"/>
          <p:nvPr/>
        </p:nvSpPr>
        <p:spPr>
          <a:xfrm>
            <a:off x="2716345" y="1077812"/>
            <a:ext cx="10989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Communication between services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83DF0E5-C513-310E-349D-DEA8B960507E}"/>
              </a:ext>
            </a:extLst>
          </p:cNvPr>
          <p:cNvSpPr/>
          <p:nvPr/>
        </p:nvSpPr>
        <p:spPr>
          <a:xfrm>
            <a:off x="8753665" y="1071965"/>
            <a:ext cx="2476870" cy="431862"/>
          </a:xfrm>
          <a:prstGeom prst="roundRect">
            <a:avLst/>
          </a:prstGeom>
          <a:solidFill>
            <a:srgbClr val="CDCDC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b="1">
                <a:solidFill>
                  <a:srgbClr val="3AAA37"/>
                </a:solidFill>
              </a:rPr>
              <a:t>Lead: </a:t>
            </a:r>
            <a:r>
              <a:rPr lang="en-GB" sz="1000">
                <a:solidFill>
                  <a:srgbClr val="3AAA37"/>
                </a:solidFill>
              </a:rPr>
              <a:t>North Northants Council  </a:t>
            </a:r>
            <a:r>
              <a:rPr lang="en-GB" sz="1000" b="1">
                <a:solidFill>
                  <a:srgbClr val="3AAA37"/>
                </a:solidFill>
              </a:rPr>
              <a:t>Presentations: </a:t>
            </a:r>
            <a:r>
              <a:rPr lang="en-GB" sz="1000">
                <a:solidFill>
                  <a:srgbClr val="3AAA37"/>
                </a:solidFill>
              </a:rPr>
              <a:t>Police, Prospects, </a:t>
            </a:r>
            <a:r>
              <a:rPr lang="en-GB" sz="1000" err="1">
                <a:solidFill>
                  <a:srgbClr val="3AAA37"/>
                </a:solidFill>
              </a:rPr>
              <a:t>Gainn</a:t>
            </a:r>
            <a:endParaRPr lang="en-GB" sz="1000">
              <a:solidFill>
                <a:srgbClr val="3AAA37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805F446-EEA7-0D69-62C0-785DD27CC680}"/>
              </a:ext>
            </a:extLst>
          </p:cNvPr>
          <p:cNvSpPr/>
          <p:nvPr/>
        </p:nvSpPr>
        <p:spPr>
          <a:xfrm>
            <a:off x="8753665" y="2002229"/>
            <a:ext cx="2476870" cy="431862"/>
          </a:xfrm>
          <a:prstGeom prst="roundRect">
            <a:avLst/>
          </a:prstGeom>
          <a:solidFill>
            <a:srgbClr val="CDCDC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700" b="1">
                <a:solidFill>
                  <a:srgbClr val="3AAA37"/>
                </a:solidFill>
                <a:latin typeface="Arial"/>
                <a:cs typeface="Arial"/>
              </a:rPr>
              <a:t>Lead: </a:t>
            </a:r>
            <a:r>
              <a:rPr lang="en-GB" sz="700">
                <a:solidFill>
                  <a:srgbClr val="3AAA37"/>
                </a:solidFill>
                <a:latin typeface="Arial"/>
                <a:cs typeface="Arial"/>
              </a:rPr>
              <a:t>North Northants Council </a:t>
            </a:r>
            <a:r>
              <a:rPr lang="en-GB" sz="700" b="1">
                <a:solidFill>
                  <a:srgbClr val="3AAA37"/>
                </a:solidFill>
                <a:latin typeface="Arial"/>
                <a:cs typeface="Arial"/>
              </a:rPr>
              <a:t>Survey: </a:t>
            </a:r>
            <a:r>
              <a:rPr lang="en-GB" sz="700">
                <a:solidFill>
                  <a:srgbClr val="3AAA37"/>
                </a:solidFill>
                <a:latin typeface="Arial"/>
                <a:cs typeface="Arial"/>
              </a:rPr>
              <a:t>All 23 attendees invited to provide questions – Prospects to review survey and suggest incentives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305B8C1-9938-6012-4825-47002F901B5D}"/>
              </a:ext>
            </a:extLst>
          </p:cNvPr>
          <p:cNvSpPr/>
          <p:nvPr/>
        </p:nvSpPr>
        <p:spPr>
          <a:xfrm>
            <a:off x="8753665" y="2983119"/>
            <a:ext cx="2476870" cy="431862"/>
          </a:xfrm>
          <a:prstGeom prst="roundRect">
            <a:avLst/>
          </a:prstGeom>
          <a:solidFill>
            <a:srgbClr val="CDCDC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b="1">
                <a:solidFill>
                  <a:srgbClr val="3AAA37"/>
                </a:solidFill>
                <a:latin typeface="Arial"/>
                <a:cs typeface="Arial"/>
              </a:rPr>
              <a:t>Lead: </a:t>
            </a:r>
            <a:r>
              <a:rPr lang="en-GB" sz="900">
                <a:solidFill>
                  <a:srgbClr val="3AAA37"/>
                </a:solidFill>
                <a:latin typeface="Arial"/>
                <a:cs typeface="Arial"/>
              </a:rPr>
              <a:t>North Northants Council </a:t>
            </a:r>
            <a:r>
              <a:rPr lang="en-GB" sz="900" b="1">
                <a:solidFill>
                  <a:srgbClr val="3AAA37"/>
                </a:solidFill>
                <a:latin typeface="Arial"/>
                <a:cs typeface="Arial"/>
              </a:rPr>
              <a:t>Engagement: </a:t>
            </a:r>
            <a:r>
              <a:rPr lang="en-GB" sz="900">
                <a:solidFill>
                  <a:srgbClr val="3AAA37"/>
                </a:solidFill>
                <a:latin typeface="Arial"/>
                <a:cs typeface="Arial"/>
              </a:rPr>
              <a:t>All 23 attendees invited to attend engagement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12445C3-0AAF-C486-4234-D72F3A22444B}"/>
              </a:ext>
            </a:extLst>
          </p:cNvPr>
          <p:cNvSpPr/>
          <p:nvPr/>
        </p:nvSpPr>
        <p:spPr>
          <a:xfrm>
            <a:off x="8733547" y="4071746"/>
            <a:ext cx="2476870" cy="431862"/>
          </a:xfrm>
          <a:prstGeom prst="roundRect">
            <a:avLst/>
          </a:prstGeom>
          <a:solidFill>
            <a:srgbClr val="CDCDC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>
                <a:solidFill>
                  <a:srgbClr val="3AAA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Lead: </a:t>
            </a:r>
            <a:r>
              <a:rPr lang="en-GB" sz="700">
                <a:solidFill>
                  <a:srgbClr val="3AAA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 Northants </a:t>
            </a:r>
            <a:r>
              <a:rPr lang="en-GB" sz="700" b="1">
                <a:solidFill>
                  <a:srgbClr val="3AAA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Involved: </a:t>
            </a:r>
            <a:r>
              <a:rPr lang="en-GB" sz="700">
                <a:solidFill>
                  <a:srgbClr val="3AAA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 Patch/Groundwork, </a:t>
            </a:r>
            <a:r>
              <a:rPr lang="en-GB" sz="700" err="1">
                <a:solidFill>
                  <a:srgbClr val="3AAA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Gainn</a:t>
            </a:r>
            <a:r>
              <a:rPr lang="en-GB" sz="700">
                <a:solidFill>
                  <a:srgbClr val="3AAA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Youth Works, Central COOP, NNC, </a:t>
            </a:r>
            <a:r>
              <a:rPr lang="en-GB" sz="700" err="1">
                <a:solidFill>
                  <a:srgbClr val="3AAA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Brightwayz</a:t>
            </a:r>
            <a:r>
              <a:rPr lang="en-GB" sz="700">
                <a:solidFill>
                  <a:srgbClr val="3AAA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Grange Resource Centre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DDCF299-935A-7BAA-5039-11C29C3A545F}"/>
              </a:ext>
            </a:extLst>
          </p:cNvPr>
          <p:cNvSpPr/>
          <p:nvPr/>
        </p:nvSpPr>
        <p:spPr>
          <a:xfrm>
            <a:off x="8753665" y="5117447"/>
            <a:ext cx="2476870" cy="431862"/>
          </a:xfrm>
          <a:prstGeom prst="roundRect">
            <a:avLst/>
          </a:prstGeom>
          <a:solidFill>
            <a:srgbClr val="CDCDC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>
                <a:solidFill>
                  <a:srgbClr val="3AAA37"/>
                </a:solidFill>
                <a:latin typeface="Arial"/>
                <a:cs typeface="Arial"/>
              </a:rPr>
              <a:t>Lead: </a:t>
            </a:r>
            <a:r>
              <a:rPr lang="en-GB" sz="800">
                <a:solidFill>
                  <a:srgbClr val="3AAA37"/>
                </a:solidFill>
                <a:latin typeface="Arial"/>
                <a:cs typeface="Arial"/>
              </a:rPr>
              <a:t>North Northants Council </a:t>
            </a:r>
            <a:r>
              <a:rPr lang="en-GB" sz="800" b="1">
                <a:solidFill>
                  <a:srgbClr val="3AAA37"/>
                </a:solidFill>
                <a:latin typeface="Arial"/>
                <a:cs typeface="Arial"/>
              </a:rPr>
              <a:t>Involved: </a:t>
            </a:r>
            <a:r>
              <a:rPr lang="en-GB" sz="800">
                <a:solidFill>
                  <a:srgbClr val="3AAA37"/>
                </a:solidFill>
                <a:latin typeface="Arial"/>
                <a:cs typeface="Arial"/>
              </a:rPr>
              <a:t>Illicit Skate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33CC898-A351-563A-FF66-5E48FC51728E}"/>
              </a:ext>
            </a:extLst>
          </p:cNvPr>
          <p:cNvSpPr/>
          <p:nvPr/>
        </p:nvSpPr>
        <p:spPr>
          <a:xfrm>
            <a:off x="525622" y="403159"/>
            <a:ext cx="739898" cy="5493019"/>
          </a:xfrm>
          <a:prstGeom prst="ellipse">
            <a:avLst/>
          </a:prstGeom>
          <a:gradFill flip="none" rotWithShape="1">
            <a:gsLst>
              <a:gs pos="0">
                <a:srgbClr val="3AAA37">
                  <a:tint val="66000"/>
                  <a:satMod val="160000"/>
                </a:srgbClr>
              </a:gs>
              <a:gs pos="50000">
                <a:srgbClr val="3AAA37">
                  <a:tint val="44500"/>
                  <a:satMod val="160000"/>
                </a:srgbClr>
              </a:gs>
              <a:gs pos="100000">
                <a:srgbClr val="3AAA37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600">
                <a:solidFill>
                  <a:schemeClr val="tx1"/>
                </a:solidFill>
              </a:rPr>
              <a:t>Improving Community Health and Wellbeing</a:t>
            </a:r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641F5333-B6A1-C200-A228-0DBF68F21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chemeClr val="tx1"/>
                </a:solidFill>
                <a:cs typeface="Calibri"/>
              </a:rPr>
              <a:t>5</a:t>
            </a:r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475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92649-88E8-B3BC-4B26-ECE113B17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>
                <a:solidFill>
                  <a:srgbClr val="3AAA37"/>
                </a:solidFill>
                <a:latin typeface="Calibri" panose="020F0502020204030204" pitchFamily="34" charset="0"/>
              </a:rPr>
              <a:t>Kettering Urban Demographics</a:t>
            </a:r>
            <a:endParaRPr lang="en-GB" sz="54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67EA398-2501-8756-AABD-AE7380BF39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702" t="26347" r="53516" b="26922"/>
          <a:stretch/>
        </p:blipFill>
        <p:spPr>
          <a:xfrm>
            <a:off x="199104" y="2058229"/>
            <a:ext cx="2099097" cy="316590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FA0C06B-00A0-CC22-185A-B908B02C1270}"/>
              </a:ext>
            </a:extLst>
          </p:cNvPr>
          <p:cNvSpPr txBox="1"/>
          <p:nvPr/>
        </p:nvSpPr>
        <p:spPr>
          <a:xfrm>
            <a:off x="52550" y="5224130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Local Authority Health Report 2018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56438C1A-7F87-C6E6-9F1A-23560FE95B24}"/>
              </a:ext>
            </a:extLst>
          </p:cNvPr>
          <p:cNvSpPr/>
          <p:nvPr/>
        </p:nvSpPr>
        <p:spPr>
          <a:xfrm>
            <a:off x="4163508" y="2058229"/>
            <a:ext cx="3398742" cy="3758530"/>
          </a:xfrm>
          <a:custGeom>
            <a:avLst/>
            <a:gdLst>
              <a:gd name="connsiteX0" fmla="*/ 2508531 w 4385883"/>
              <a:gd name="connsiteY0" fmla="*/ 40460 h 5008970"/>
              <a:gd name="connsiteX1" fmla="*/ 2443794 w 4385883"/>
              <a:gd name="connsiteY1" fmla="*/ 291313 h 5008970"/>
              <a:gd name="connsiteX2" fmla="*/ 2370966 w 4385883"/>
              <a:gd name="connsiteY2" fmla="*/ 428878 h 5008970"/>
              <a:gd name="connsiteX3" fmla="*/ 2233401 w 4385883"/>
              <a:gd name="connsiteY3" fmla="*/ 631179 h 5008970"/>
              <a:gd name="connsiteX4" fmla="*/ 2031100 w 4385883"/>
              <a:gd name="connsiteY4" fmla="*/ 752559 h 5008970"/>
              <a:gd name="connsiteX5" fmla="*/ 1901628 w 4385883"/>
              <a:gd name="connsiteY5" fmla="*/ 809204 h 5008970"/>
              <a:gd name="connsiteX6" fmla="*/ 1853076 w 4385883"/>
              <a:gd name="connsiteY6" fmla="*/ 704007 h 5008970"/>
              <a:gd name="connsiteX7" fmla="*/ 1650775 w 4385883"/>
              <a:gd name="connsiteY7" fmla="*/ 760651 h 5008970"/>
              <a:gd name="connsiteX8" fmla="*/ 1602223 w 4385883"/>
              <a:gd name="connsiteY8" fmla="*/ 744467 h 5008970"/>
              <a:gd name="connsiteX9" fmla="*/ 1488934 w 4385883"/>
              <a:gd name="connsiteY9" fmla="*/ 768743 h 5008970"/>
              <a:gd name="connsiteX10" fmla="*/ 1480842 w 4385883"/>
              <a:gd name="connsiteY10" fmla="*/ 873940 h 5008970"/>
              <a:gd name="connsiteX11" fmla="*/ 1537486 w 4385883"/>
              <a:gd name="connsiteY11" fmla="*/ 873940 h 5008970"/>
              <a:gd name="connsiteX12" fmla="*/ 1521302 w 4385883"/>
              <a:gd name="connsiteY12" fmla="*/ 1092425 h 5008970"/>
              <a:gd name="connsiteX13" fmla="*/ 1610315 w 4385883"/>
              <a:gd name="connsiteY13" fmla="*/ 1302818 h 5008970"/>
              <a:gd name="connsiteX14" fmla="*/ 1577946 w 4385883"/>
              <a:gd name="connsiteY14" fmla="*/ 1408014 h 5008970"/>
              <a:gd name="connsiteX15" fmla="*/ 1545578 w 4385883"/>
              <a:gd name="connsiteY15" fmla="*/ 1561763 h 5008970"/>
              <a:gd name="connsiteX16" fmla="*/ 1610315 w 4385883"/>
              <a:gd name="connsiteY16" fmla="*/ 1804524 h 5008970"/>
              <a:gd name="connsiteX17" fmla="*/ 1780247 w 4385883"/>
              <a:gd name="connsiteY17" fmla="*/ 2023009 h 5008970"/>
              <a:gd name="connsiteX18" fmla="*/ 1747879 w 4385883"/>
              <a:gd name="connsiteY18" fmla="*/ 2168666 h 5008970"/>
              <a:gd name="connsiteX19" fmla="*/ 1149069 w 4385883"/>
              <a:gd name="connsiteY19" fmla="*/ 2686556 h 5008970"/>
              <a:gd name="connsiteX20" fmla="*/ 1270449 w 4385883"/>
              <a:gd name="connsiteY20" fmla="*/ 3042605 h 5008970"/>
              <a:gd name="connsiteX21" fmla="*/ 1286633 w 4385883"/>
              <a:gd name="connsiteY21" fmla="*/ 3269182 h 5008970"/>
              <a:gd name="connsiteX22" fmla="*/ 1310909 w 4385883"/>
              <a:gd name="connsiteY22" fmla="*/ 3366287 h 5008970"/>
              <a:gd name="connsiteX23" fmla="*/ 1100516 w 4385883"/>
              <a:gd name="connsiteY23" fmla="*/ 3544312 h 5008970"/>
              <a:gd name="connsiteX24" fmla="*/ 841571 w 4385883"/>
              <a:gd name="connsiteY24" fmla="*/ 3673784 h 5008970"/>
              <a:gd name="connsiteX25" fmla="*/ 550258 w 4385883"/>
              <a:gd name="connsiteY25" fmla="*/ 3843717 h 5008970"/>
              <a:gd name="connsiteX26" fmla="*/ 461246 w 4385883"/>
              <a:gd name="connsiteY26" fmla="*/ 3940821 h 5008970"/>
              <a:gd name="connsiteX27" fmla="*/ 242761 w 4385883"/>
              <a:gd name="connsiteY27" fmla="*/ 4029834 h 5008970"/>
              <a:gd name="connsiteX28" fmla="*/ 89012 w 4385883"/>
              <a:gd name="connsiteY28" fmla="*/ 4199766 h 5008970"/>
              <a:gd name="connsiteX29" fmla="*/ 0 w 4385883"/>
              <a:gd name="connsiteY29" fmla="*/ 4264503 h 5008970"/>
              <a:gd name="connsiteX30" fmla="*/ 178024 w 4385883"/>
              <a:gd name="connsiteY30" fmla="*/ 4410159 h 5008970"/>
              <a:gd name="connsiteX31" fmla="*/ 267037 w 4385883"/>
              <a:gd name="connsiteY31" fmla="*/ 4588184 h 5008970"/>
              <a:gd name="connsiteX32" fmla="*/ 347957 w 4385883"/>
              <a:gd name="connsiteY32" fmla="*/ 4661012 h 5008970"/>
              <a:gd name="connsiteX33" fmla="*/ 380325 w 4385883"/>
              <a:gd name="connsiteY33" fmla="*/ 5008970 h 5008970"/>
              <a:gd name="connsiteX34" fmla="*/ 534074 w 4385883"/>
              <a:gd name="connsiteY34" fmla="*/ 4847129 h 5008970"/>
              <a:gd name="connsiteX35" fmla="*/ 606902 w 4385883"/>
              <a:gd name="connsiteY35" fmla="*/ 4782393 h 5008970"/>
              <a:gd name="connsiteX36" fmla="*/ 671638 w 4385883"/>
              <a:gd name="connsiteY36" fmla="*/ 4855221 h 5008970"/>
              <a:gd name="connsiteX37" fmla="*/ 768743 w 4385883"/>
              <a:gd name="connsiteY37" fmla="*/ 4871405 h 5008970"/>
              <a:gd name="connsiteX38" fmla="*/ 914400 w 4385883"/>
              <a:gd name="connsiteY38" fmla="*/ 4879497 h 5008970"/>
              <a:gd name="connsiteX39" fmla="*/ 1108608 w 4385883"/>
              <a:gd name="connsiteY39" fmla="*/ 4936142 h 5008970"/>
              <a:gd name="connsiteX40" fmla="*/ 1238081 w 4385883"/>
              <a:gd name="connsiteY40" fmla="*/ 4960418 h 5008970"/>
              <a:gd name="connsiteX41" fmla="*/ 1310909 w 4385883"/>
              <a:gd name="connsiteY41" fmla="*/ 4976602 h 5008970"/>
              <a:gd name="connsiteX42" fmla="*/ 1391830 w 4385883"/>
              <a:gd name="connsiteY42" fmla="*/ 4936142 h 5008970"/>
              <a:gd name="connsiteX43" fmla="*/ 1399922 w 4385883"/>
              <a:gd name="connsiteY43" fmla="*/ 4863313 h 5008970"/>
              <a:gd name="connsiteX44" fmla="*/ 1561762 w 4385883"/>
              <a:gd name="connsiteY44" fmla="*/ 4701473 h 5008970"/>
              <a:gd name="connsiteX45" fmla="*/ 1602223 w 4385883"/>
              <a:gd name="connsiteY45" fmla="*/ 4588184 h 5008970"/>
              <a:gd name="connsiteX46" fmla="*/ 1780247 w 4385883"/>
              <a:gd name="connsiteY46" fmla="*/ 4458712 h 5008970"/>
              <a:gd name="connsiteX47" fmla="*/ 1974456 w 4385883"/>
              <a:gd name="connsiteY47" fmla="*/ 4377791 h 5008970"/>
              <a:gd name="connsiteX48" fmla="*/ 2306230 w 4385883"/>
              <a:gd name="connsiteY48" fmla="*/ 4353515 h 5008970"/>
              <a:gd name="connsiteX49" fmla="*/ 2459978 w 4385883"/>
              <a:gd name="connsiteY49" fmla="*/ 4296871 h 5008970"/>
              <a:gd name="connsiteX50" fmla="*/ 2468070 w 4385883"/>
              <a:gd name="connsiteY50" fmla="*/ 4345423 h 5008970"/>
              <a:gd name="connsiteX51" fmla="*/ 2508531 w 4385883"/>
              <a:gd name="connsiteY51" fmla="*/ 4345423 h 5008970"/>
              <a:gd name="connsiteX52" fmla="*/ 2516623 w 4385883"/>
              <a:gd name="connsiteY52" fmla="*/ 4434435 h 5008970"/>
              <a:gd name="connsiteX53" fmla="*/ 2605635 w 4385883"/>
              <a:gd name="connsiteY53" fmla="*/ 4515356 h 5008970"/>
              <a:gd name="connsiteX54" fmla="*/ 2621819 w 4385883"/>
              <a:gd name="connsiteY54" fmla="*/ 4620552 h 5008970"/>
              <a:gd name="connsiteX55" fmla="*/ 2654187 w 4385883"/>
              <a:gd name="connsiteY55" fmla="*/ 4709565 h 5008970"/>
              <a:gd name="connsiteX56" fmla="*/ 2743200 w 4385883"/>
              <a:gd name="connsiteY56" fmla="*/ 4733841 h 5008970"/>
              <a:gd name="connsiteX57" fmla="*/ 2759384 w 4385883"/>
              <a:gd name="connsiteY57" fmla="*/ 4822853 h 5008970"/>
              <a:gd name="connsiteX58" fmla="*/ 2896948 w 4385883"/>
              <a:gd name="connsiteY58" fmla="*/ 4839037 h 5008970"/>
              <a:gd name="connsiteX59" fmla="*/ 2953592 w 4385883"/>
              <a:gd name="connsiteY59" fmla="*/ 4822853 h 5008970"/>
              <a:gd name="connsiteX60" fmla="*/ 2994053 w 4385883"/>
              <a:gd name="connsiteY60" fmla="*/ 4887589 h 5008970"/>
              <a:gd name="connsiteX61" fmla="*/ 3220630 w 4385883"/>
              <a:gd name="connsiteY61" fmla="*/ 4855221 h 5008970"/>
              <a:gd name="connsiteX62" fmla="*/ 3228722 w 4385883"/>
              <a:gd name="connsiteY62" fmla="*/ 4863313 h 5008970"/>
              <a:gd name="connsiteX63" fmla="*/ 3342010 w 4385883"/>
              <a:gd name="connsiteY63" fmla="*/ 4847129 h 5008970"/>
              <a:gd name="connsiteX64" fmla="*/ 3422931 w 4385883"/>
              <a:gd name="connsiteY64" fmla="*/ 4887589 h 5008970"/>
              <a:gd name="connsiteX65" fmla="*/ 3503851 w 4385883"/>
              <a:gd name="connsiteY65" fmla="*/ 4919958 h 5008970"/>
              <a:gd name="connsiteX66" fmla="*/ 3592863 w 4385883"/>
              <a:gd name="connsiteY66" fmla="*/ 4790485 h 5008970"/>
              <a:gd name="connsiteX67" fmla="*/ 3689968 w 4385883"/>
              <a:gd name="connsiteY67" fmla="*/ 4701473 h 5008970"/>
              <a:gd name="connsiteX68" fmla="*/ 3973189 w 4385883"/>
              <a:gd name="connsiteY68" fmla="*/ 4466804 h 5008970"/>
              <a:gd name="connsiteX69" fmla="*/ 4078385 w 4385883"/>
              <a:gd name="connsiteY69" fmla="*/ 4304963 h 5008970"/>
              <a:gd name="connsiteX70" fmla="*/ 4215950 w 4385883"/>
              <a:gd name="connsiteY70" fmla="*/ 4151214 h 5008970"/>
              <a:gd name="connsiteX71" fmla="*/ 4264502 w 4385883"/>
              <a:gd name="connsiteY71" fmla="*/ 4046018 h 5008970"/>
              <a:gd name="connsiteX72" fmla="*/ 4264502 w 4385883"/>
              <a:gd name="connsiteY72" fmla="*/ 3948913 h 5008970"/>
              <a:gd name="connsiteX73" fmla="*/ 4191674 w 4385883"/>
              <a:gd name="connsiteY73" fmla="*/ 3851809 h 5008970"/>
              <a:gd name="connsiteX74" fmla="*/ 4191674 w 4385883"/>
              <a:gd name="connsiteY74" fmla="*/ 3633324 h 5008970"/>
              <a:gd name="connsiteX75" fmla="*/ 4086477 w 4385883"/>
              <a:gd name="connsiteY75" fmla="*/ 3584772 h 5008970"/>
              <a:gd name="connsiteX76" fmla="*/ 4143122 w 4385883"/>
              <a:gd name="connsiteY76" fmla="*/ 3309643 h 5008970"/>
              <a:gd name="connsiteX77" fmla="*/ 4232134 w 4385883"/>
              <a:gd name="connsiteY77" fmla="*/ 3050697 h 5008970"/>
              <a:gd name="connsiteX78" fmla="*/ 4337331 w 4385883"/>
              <a:gd name="connsiteY78" fmla="*/ 2929317 h 5008970"/>
              <a:gd name="connsiteX79" fmla="*/ 4329238 w 4385883"/>
              <a:gd name="connsiteY79" fmla="*/ 2832212 h 5008970"/>
              <a:gd name="connsiteX80" fmla="*/ 4159306 w 4385883"/>
              <a:gd name="connsiteY80" fmla="*/ 2702740 h 5008970"/>
              <a:gd name="connsiteX81" fmla="*/ 4175490 w 4385883"/>
              <a:gd name="connsiteY81" fmla="*/ 2605635 h 5008970"/>
              <a:gd name="connsiteX82" fmla="*/ 4248318 w 4385883"/>
              <a:gd name="connsiteY82" fmla="*/ 2484255 h 5008970"/>
              <a:gd name="connsiteX83" fmla="*/ 4313054 w 4385883"/>
              <a:gd name="connsiteY83" fmla="*/ 2330506 h 5008970"/>
              <a:gd name="connsiteX84" fmla="*/ 4385883 w 4385883"/>
              <a:gd name="connsiteY84" fmla="*/ 2192942 h 5008970"/>
              <a:gd name="connsiteX85" fmla="*/ 4248318 w 4385883"/>
              <a:gd name="connsiteY85" fmla="*/ 2160574 h 5008970"/>
              <a:gd name="connsiteX86" fmla="*/ 4248318 w 4385883"/>
              <a:gd name="connsiteY86" fmla="*/ 1998733 h 5008970"/>
              <a:gd name="connsiteX87" fmla="*/ 4078385 w 4385883"/>
              <a:gd name="connsiteY87" fmla="*/ 1844984 h 5008970"/>
              <a:gd name="connsiteX88" fmla="*/ 4054109 w 4385883"/>
              <a:gd name="connsiteY88" fmla="*/ 1739788 h 5008970"/>
              <a:gd name="connsiteX89" fmla="*/ 4070293 w 4385883"/>
              <a:gd name="connsiteY89" fmla="*/ 1602223 h 5008970"/>
              <a:gd name="connsiteX90" fmla="*/ 3892269 w 4385883"/>
              <a:gd name="connsiteY90" fmla="*/ 1642683 h 5008970"/>
              <a:gd name="connsiteX91" fmla="*/ 3609047 w 4385883"/>
              <a:gd name="connsiteY91" fmla="*/ 1561763 h 5008970"/>
              <a:gd name="connsiteX92" fmla="*/ 3439115 w 4385883"/>
              <a:gd name="connsiteY92" fmla="*/ 1634591 h 5008970"/>
              <a:gd name="connsiteX93" fmla="*/ 3366286 w 4385883"/>
              <a:gd name="connsiteY93" fmla="*/ 1634591 h 5008970"/>
              <a:gd name="connsiteX94" fmla="*/ 3325826 w 4385883"/>
              <a:gd name="connsiteY94" fmla="*/ 1472751 h 5008970"/>
              <a:gd name="connsiteX95" fmla="*/ 3317734 w 4385883"/>
              <a:gd name="connsiteY95" fmla="*/ 1270450 h 5008970"/>
              <a:gd name="connsiteX96" fmla="*/ 3301550 w 4385883"/>
              <a:gd name="connsiteY96" fmla="*/ 1197621 h 5008970"/>
              <a:gd name="connsiteX97" fmla="*/ 3422931 w 4385883"/>
              <a:gd name="connsiteY97" fmla="*/ 1124793 h 5008970"/>
              <a:gd name="connsiteX98" fmla="*/ 3244906 w 4385883"/>
              <a:gd name="connsiteY98" fmla="*/ 930584 h 5008970"/>
              <a:gd name="connsiteX99" fmla="*/ 3147801 w 4385883"/>
              <a:gd name="connsiteY99" fmla="*/ 857756 h 5008970"/>
              <a:gd name="connsiteX100" fmla="*/ 3042605 w 4385883"/>
              <a:gd name="connsiteY100" fmla="*/ 849664 h 5008970"/>
              <a:gd name="connsiteX101" fmla="*/ 3058789 w 4385883"/>
              <a:gd name="connsiteY101" fmla="*/ 736375 h 5008970"/>
              <a:gd name="connsiteX102" fmla="*/ 3002145 w 4385883"/>
              <a:gd name="connsiteY102" fmla="*/ 574535 h 5008970"/>
              <a:gd name="connsiteX103" fmla="*/ 3058789 w 4385883"/>
              <a:gd name="connsiteY103" fmla="*/ 566443 h 5008970"/>
              <a:gd name="connsiteX104" fmla="*/ 3058789 w 4385883"/>
              <a:gd name="connsiteY104" fmla="*/ 525982 h 5008970"/>
              <a:gd name="connsiteX105" fmla="*/ 2929316 w 4385883"/>
              <a:gd name="connsiteY105" fmla="*/ 558351 h 5008970"/>
              <a:gd name="connsiteX106" fmla="*/ 2880764 w 4385883"/>
              <a:gd name="connsiteY106" fmla="*/ 598811 h 5008970"/>
              <a:gd name="connsiteX107" fmla="*/ 2743200 w 4385883"/>
              <a:gd name="connsiteY107" fmla="*/ 598811 h 5008970"/>
              <a:gd name="connsiteX108" fmla="*/ 2977869 w 4385883"/>
              <a:gd name="connsiteY108" fmla="*/ 461246 h 5008970"/>
              <a:gd name="connsiteX109" fmla="*/ 2913132 w 4385883"/>
              <a:gd name="connsiteY109" fmla="*/ 412694 h 5008970"/>
              <a:gd name="connsiteX110" fmla="*/ 2953592 w 4385883"/>
              <a:gd name="connsiteY110" fmla="*/ 339866 h 5008970"/>
              <a:gd name="connsiteX111" fmla="*/ 3018329 w 4385883"/>
              <a:gd name="connsiteY111" fmla="*/ 315589 h 5008970"/>
              <a:gd name="connsiteX112" fmla="*/ 2969777 w 4385883"/>
              <a:gd name="connsiteY112" fmla="*/ 242761 h 5008970"/>
              <a:gd name="connsiteX113" fmla="*/ 2913132 w 4385883"/>
              <a:gd name="connsiteY113" fmla="*/ 161841 h 5008970"/>
              <a:gd name="connsiteX114" fmla="*/ 2961685 w 4385883"/>
              <a:gd name="connsiteY114" fmla="*/ 113289 h 5008970"/>
              <a:gd name="connsiteX115" fmla="*/ 2727015 w 4385883"/>
              <a:gd name="connsiteY115" fmla="*/ 0 h 5008970"/>
              <a:gd name="connsiteX116" fmla="*/ 2646095 w 4385883"/>
              <a:gd name="connsiteY116" fmla="*/ 56644 h 5008970"/>
              <a:gd name="connsiteX117" fmla="*/ 2581359 w 4385883"/>
              <a:gd name="connsiteY117" fmla="*/ 56644 h 5008970"/>
              <a:gd name="connsiteX118" fmla="*/ 2508531 w 4385883"/>
              <a:gd name="connsiteY118" fmla="*/ 40460 h 500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</a:cxnLst>
            <a:rect l="l" t="t" r="r" b="b"/>
            <a:pathLst>
              <a:path w="4385883" h="5008970">
                <a:moveTo>
                  <a:pt x="2508531" y="40460"/>
                </a:moveTo>
                <a:lnTo>
                  <a:pt x="2443794" y="291313"/>
                </a:lnTo>
                <a:lnTo>
                  <a:pt x="2370966" y="428878"/>
                </a:lnTo>
                <a:lnTo>
                  <a:pt x="2233401" y="631179"/>
                </a:lnTo>
                <a:lnTo>
                  <a:pt x="2031100" y="752559"/>
                </a:lnTo>
                <a:lnTo>
                  <a:pt x="1901628" y="809204"/>
                </a:lnTo>
                <a:lnTo>
                  <a:pt x="1853076" y="704007"/>
                </a:lnTo>
                <a:lnTo>
                  <a:pt x="1650775" y="760651"/>
                </a:lnTo>
                <a:lnTo>
                  <a:pt x="1602223" y="744467"/>
                </a:lnTo>
                <a:lnTo>
                  <a:pt x="1488934" y="768743"/>
                </a:lnTo>
                <a:lnTo>
                  <a:pt x="1480842" y="873940"/>
                </a:lnTo>
                <a:lnTo>
                  <a:pt x="1537486" y="873940"/>
                </a:lnTo>
                <a:lnTo>
                  <a:pt x="1521302" y="1092425"/>
                </a:lnTo>
                <a:lnTo>
                  <a:pt x="1610315" y="1302818"/>
                </a:lnTo>
                <a:lnTo>
                  <a:pt x="1577946" y="1408014"/>
                </a:lnTo>
                <a:lnTo>
                  <a:pt x="1545578" y="1561763"/>
                </a:lnTo>
                <a:lnTo>
                  <a:pt x="1610315" y="1804524"/>
                </a:lnTo>
                <a:lnTo>
                  <a:pt x="1780247" y="2023009"/>
                </a:lnTo>
                <a:lnTo>
                  <a:pt x="1747879" y="2168666"/>
                </a:lnTo>
                <a:lnTo>
                  <a:pt x="1149069" y="2686556"/>
                </a:lnTo>
                <a:lnTo>
                  <a:pt x="1270449" y="3042605"/>
                </a:lnTo>
                <a:lnTo>
                  <a:pt x="1286633" y="3269182"/>
                </a:lnTo>
                <a:lnTo>
                  <a:pt x="1310909" y="3366287"/>
                </a:lnTo>
                <a:lnTo>
                  <a:pt x="1100516" y="3544312"/>
                </a:lnTo>
                <a:lnTo>
                  <a:pt x="841571" y="3673784"/>
                </a:lnTo>
                <a:lnTo>
                  <a:pt x="550258" y="3843717"/>
                </a:lnTo>
                <a:lnTo>
                  <a:pt x="461246" y="3940821"/>
                </a:lnTo>
                <a:lnTo>
                  <a:pt x="242761" y="4029834"/>
                </a:lnTo>
                <a:lnTo>
                  <a:pt x="89012" y="4199766"/>
                </a:lnTo>
                <a:lnTo>
                  <a:pt x="0" y="4264503"/>
                </a:lnTo>
                <a:lnTo>
                  <a:pt x="178024" y="4410159"/>
                </a:lnTo>
                <a:lnTo>
                  <a:pt x="267037" y="4588184"/>
                </a:lnTo>
                <a:lnTo>
                  <a:pt x="347957" y="4661012"/>
                </a:lnTo>
                <a:lnTo>
                  <a:pt x="380325" y="5008970"/>
                </a:lnTo>
                <a:lnTo>
                  <a:pt x="534074" y="4847129"/>
                </a:lnTo>
                <a:lnTo>
                  <a:pt x="606902" y="4782393"/>
                </a:lnTo>
                <a:lnTo>
                  <a:pt x="671638" y="4855221"/>
                </a:lnTo>
                <a:lnTo>
                  <a:pt x="768743" y="4871405"/>
                </a:lnTo>
                <a:lnTo>
                  <a:pt x="914400" y="4879497"/>
                </a:lnTo>
                <a:lnTo>
                  <a:pt x="1108608" y="4936142"/>
                </a:lnTo>
                <a:lnTo>
                  <a:pt x="1238081" y="4960418"/>
                </a:lnTo>
                <a:lnTo>
                  <a:pt x="1310909" y="4976602"/>
                </a:lnTo>
                <a:lnTo>
                  <a:pt x="1391830" y="4936142"/>
                </a:lnTo>
                <a:lnTo>
                  <a:pt x="1399922" y="4863313"/>
                </a:lnTo>
                <a:lnTo>
                  <a:pt x="1561762" y="4701473"/>
                </a:lnTo>
                <a:lnTo>
                  <a:pt x="1602223" y="4588184"/>
                </a:lnTo>
                <a:lnTo>
                  <a:pt x="1780247" y="4458712"/>
                </a:lnTo>
                <a:lnTo>
                  <a:pt x="1974456" y="4377791"/>
                </a:lnTo>
                <a:lnTo>
                  <a:pt x="2306230" y="4353515"/>
                </a:lnTo>
                <a:lnTo>
                  <a:pt x="2459978" y="4296871"/>
                </a:lnTo>
                <a:lnTo>
                  <a:pt x="2468070" y="4345423"/>
                </a:lnTo>
                <a:lnTo>
                  <a:pt x="2508531" y="4345423"/>
                </a:lnTo>
                <a:lnTo>
                  <a:pt x="2516623" y="4434435"/>
                </a:lnTo>
                <a:lnTo>
                  <a:pt x="2605635" y="4515356"/>
                </a:lnTo>
                <a:lnTo>
                  <a:pt x="2621819" y="4620552"/>
                </a:lnTo>
                <a:lnTo>
                  <a:pt x="2654187" y="4709565"/>
                </a:lnTo>
                <a:lnTo>
                  <a:pt x="2743200" y="4733841"/>
                </a:lnTo>
                <a:lnTo>
                  <a:pt x="2759384" y="4822853"/>
                </a:lnTo>
                <a:lnTo>
                  <a:pt x="2896948" y="4839037"/>
                </a:lnTo>
                <a:lnTo>
                  <a:pt x="2953592" y="4822853"/>
                </a:lnTo>
                <a:lnTo>
                  <a:pt x="2994053" y="4887589"/>
                </a:lnTo>
                <a:lnTo>
                  <a:pt x="3220630" y="4855221"/>
                </a:lnTo>
                <a:lnTo>
                  <a:pt x="3228722" y="4863313"/>
                </a:lnTo>
                <a:lnTo>
                  <a:pt x="3342010" y="4847129"/>
                </a:lnTo>
                <a:lnTo>
                  <a:pt x="3422931" y="4887589"/>
                </a:lnTo>
                <a:lnTo>
                  <a:pt x="3503851" y="4919958"/>
                </a:lnTo>
                <a:lnTo>
                  <a:pt x="3592863" y="4790485"/>
                </a:lnTo>
                <a:lnTo>
                  <a:pt x="3689968" y="4701473"/>
                </a:lnTo>
                <a:lnTo>
                  <a:pt x="3973189" y="4466804"/>
                </a:lnTo>
                <a:lnTo>
                  <a:pt x="4078385" y="4304963"/>
                </a:lnTo>
                <a:lnTo>
                  <a:pt x="4215950" y="4151214"/>
                </a:lnTo>
                <a:lnTo>
                  <a:pt x="4264502" y="4046018"/>
                </a:lnTo>
                <a:lnTo>
                  <a:pt x="4264502" y="3948913"/>
                </a:lnTo>
                <a:lnTo>
                  <a:pt x="4191674" y="3851809"/>
                </a:lnTo>
                <a:lnTo>
                  <a:pt x="4191674" y="3633324"/>
                </a:lnTo>
                <a:lnTo>
                  <a:pt x="4086477" y="3584772"/>
                </a:lnTo>
                <a:lnTo>
                  <a:pt x="4143122" y="3309643"/>
                </a:lnTo>
                <a:lnTo>
                  <a:pt x="4232134" y="3050697"/>
                </a:lnTo>
                <a:lnTo>
                  <a:pt x="4337331" y="2929317"/>
                </a:lnTo>
                <a:lnTo>
                  <a:pt x="4329238" y="2832212"/>
                </a:lnTo>
                <a:lnTo>
                  <a:pt x="4159306" y="2702740"/>
                </a:lnTo>
                <a:lnTo>
                  <a:pt x="4175490" y="2605635"/>
                </a:lnTo>
                <a:lnTo>
                  <a:pt x="4248318" y="2484255"/>
                </a:lnTo>
                <a:lnTo>
                  <a:pt x="4313054" y="2330506"/>
                </a:lnTo>
                <a:lnTo>
                  <a:pt x="4385883" y="2192942"/>
                </a:lnTo>
                <a:lnTo>
                  <a:pt x="4248318" y="2160574"/>
                </a:lnTo>
                <a:lnTo>
                  <a:pt x="4248318" y="1998733"/>
                </a:lnTo>
                <a:lnTo>
                  <a:pt x="4078385" y="1844984"/>
                </a:lnTo>
                <a:lnTo>
                  <a:pt x="4054109" y="1739788"/>
                </a:lnTo>
                <a:lnTo>
                  <a:pt x="4070293" y="1602223"/>
                </a:lnTo>
                <a:lnTo>
                  <a:pt x="3892269" y="1642683"/>
                </a:lnTo>
                <a:lnTo>
                  <a:pt x="3609047" y="1561763"/>
                </a:lnTo>
                <a:lnTo>
                  <a:pt x="3439115" y="1634591"/>
                </a:lnTo>
                <a:lnTo>
                  <a:pt x="3366286" y="1634591"/>
                </a:lnTo>
                <a:lnTo>
                  <a:pt x="3325826" y="1472751"/>
                </a:lnTo>
                <a:lnTo>
                  <a:pt x="3317734" y="1270450"/>
                </a:lnTo>
                <a:lnTo>
                  <a:pt x="3301550" y="1197621"/>
                </a:lnTo>
                <a:lnTo>
                  <a:pt x="3422931" y="1124793"/>
                </a:lnTo>
                <a:lnTo>
                  <a:pt x="3244906" y="930584"/>
                </a:lnTo>
                <a:lnTo>
                  <a:pt x="3147801" y="857756"/>
                </a:lnTo>
                <a:lnTo>
                  <a:pt x="3042605" y="849664"/>
                </a:lnTo>
                <a:lnTo>
                  <a:pt x="3058789" y="736375"/>
                </a:lnTo>
                <a:lnTo>
                  <a:pt x="3002145" y="574535"/>
                </a:lnTo>
                <a:lnTo>
                  <a:pt x="3058789" y="566443"/>
                </a:lnTo>
                <a:lnTo>
                  <a:pt x="3058789" y="525982"/>
                </a:lnTo>
                <a:lnTo>
                  <a:pt x="2929316" y="558351"/>
                </a:lnTo>
                <a:lnTo>
                  <a:pt x="2880764" y="598811"/>
                </a:lnTo>
                <a:lnTo>
                  <a:pt x="2743200" y="598811"/>
                </a:lnTo>
                <a:lnTo>
                  <a:pt x="2977869" y="461246"/>
                </a:lnTo>
                <a:lnTo>
                  <a:pt x="2913132" y="412694"/>
                </a:lnTo>
                <a:lnTo>
                  <a:pt x="2953592" y="339866"/>
                </a:lnTo>
                <a:lnTo>
                  <a:pt x="3018329" y="315589"/>
                </a:lnTo>
                <a:lnTo>
                  <a:pt x="2969777" y="242761"/>
                </a:lnTo>
                <a:lnTo>
                  <a:pt x="2913132" y="161841"/>
                </a:lnTo>
                <a:lnTo>
                  <a:pt x="2961685" y="113289"/>
                </a:lnTo>
                <a:lnTo>
                  <a:pt x="2727015" y="0"/>
                </a:lnTo>
                <a:lnTo>
                  <a:pt x="2646095" y="56644"/>
                </a:lnTo>
                <a:lnTo>
                  <a:pt x="2581359" y="56644"/>
                </a:lnTo>
                <a:lnTo>
                  <a:pt x="2508531" y="40460"/>
                </a:lnTo>
                <a:close/>
              </a:path>
            </a:pathLst>
          </a:custGeom>
          <a:blipFill dpi="0" rotWithShape="1">
            <a:blip r:embed="rId3"/>
            <a:srcRect/>
            <a:stretch>
              <a:fillRect l="-10397" t="-11063" r="-5328" b="-1689"/>
            </a:stretch>
          </a:blipFill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1B3D70C-ACED-432B-2215-3B1D388E04DF}"/>
              </a:ext>
            </a:extLst>
          </p:cNvPr>
          <p:cNvSpPr txBox="1"/>
          <p:nvPr/>
        </p:nvSpPr>
        <p:spPr>
          <a:xfrm>
            <a:off x="4941523" y="1508158"/>
            <a:ext cx="23089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Aged 24 and under: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CEFA6BA-3A67-2A99-96BD-34896797F202}"/>
              </a:ext>
            </a:extLst>
          </p:cNvPr>
          <p:cNvSpPr txBox="1"/>
          <p:nvPr/>
        </p:nvSpPr>
        <p:spPr>
          <a:xfrm>
            <a:off x="2445461" y="2060280"/>
            <a:ext cx="27739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Kettering Town and West – </a:t>
            </a:r>
            <a:r>
              <a:rPr lang="en-GB" sz="2000" b="1" dirty="0">
                <a:solidFill>
                  <a:srgbClr val="3AAA37"/>
                </a:solidFill>
              </a:rPr>
              <a:t>27.6%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B5AEC68-EC7F-ECF8-6EDA-9F0CA4825686}"/>
              </a:ext>
            </a:extLst>
          </p:cNvPr>
          <p:cNvSpPr txBox="1"/>
          <p:nvPr/>
        </p:nvSpPr>
        <p:spPr>
          <a:xfrm>
            <a:off x="7611561" y="2001721"/>
            <a:ext cx="2370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Kettering Brambleside – </a:t>
            </a:r>
            <a:r>
              <a:rPr lang="en-GB" sz="2000" b="1" dirty="0">
                <a:solidFill>
                  <a:srgbClr val="3AAA37"/>
                </a:solidFill>
              </a:rPr>
              <a:t>27.2%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92BE1E0-EA1A-4210-CBFD-6814879895BD}"/>
              </a:ext>
            </a:extLst>
          </p:cNvPr>
          <p:cNvSpPr txBox="1"/>
          <p:nvPr/>
        </p:nvSpPr>
        <p:spPr>
          <a:xfrm>
            <a:off x="2389767" y="3160937"/>
            <a:ext cx="2370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Kettering East – </a:t>
            </a:r>
          </a:p>
          <a:p>
            <a:r>
              <a:rPr lang="en-GB" sz="2000" b="1" dirty="0">
                <a:solidFill>
                  <a:srgbClr val="3AAA37"/>
                </a:solidFill>
              </a:rPr>
              <a:t>25.8%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9DE9231-AD47-0E4A-866F-40CF7760CDC8}"/>
              </a:ext>
            </a:extLst>
          </p:cNvPr>
          <p:cNvSpPr txBox="1"/>
          <p:nvPr/>
        </p:nvSpPr>
        <p:spPr>
          <a:xfrm>
            <a:off x="2389767" y="2648052"/>
            <a:ext cx="2370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Kettering South –</a:t>
            </a:r>
          </a:p>
          <a:p>
            <a:r>
              <a:rPr lang="en-GB" sz="2000" dirty="0"/>
              <a:t> </a:t>
            </a:r>
            <a:r>
              <a:rPr lang="en-GB" sz="2000" b="1" dirty="0">
                <a:solidFill>
                  <a:srgbClr val="3AAA37"/>
                </a:solidFill>
              </a:rPr>
              <a:t>29%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D8A080F-BCBE-26AA-7FC6-BB692503B261}"/>
              </a:ext>
            </a:extLst>
          </p:cNvPr>
          <p:cNvSpPr txBox="1"/>
          <p:nvPr/>
        </p:nvSpPr>
        <p:spPr>
          <a:xfrm>
            <a:off x="7611561" y="2578128"/>
            <a:ext cx="2370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Barton Seagrave – </a:t>
            </a:r>
            <a:r>
              <a:rPr lang="en-GB" sz="2000" b="1" dirty="0">
                <a:solidFill>
                  <a:srgbClr val="3AAA37"/>
                </a:solidFill>
              </a:rPr>
              <a:t>29.9%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995290F-49B9-58AE-CFEC-080D59ABA502}"/>
              </a:ext>
            </a:extLst>
          </p:cNvPr>
          <p:cNvSpPr txBox="1"/>
          <p:nvPr/>
        </p:nvSpPr>
        <p:spPr>
          <a:xfrm>
            <a:off x="7611561" y="3803441"/>
            <a:ext cx="2370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/>
              <a:t>Geddington</a:t>
            </a:r>
            <a:r>
              <a:rPr lang="en-GB" sz="2000" dirty="0"/>
              <a:t>, Rushton &amp; Stoke Albany </a:t>
            </a:r>
            <a:r>
              <a:rPr lang="en-GB" sz="1200" dirty="0"/>
              <a:t>(including Grafton Underwood and Cranford St Andrew) </a:t>
            </a:r>
            <a:r>
              <a:rPr lang="en-GB" sz="2000" dirty="0"/>
              <a:t>– </a:t>
            </a:r>
            <a:r>
              <a:rPr lang="en-GB" sz="2000" b="1" dirty="0">
                <a:solidFill>
                  <a:srgbClr val="3AAA37"/>
                </a:solidFill>
              </a:rPr>
              <a:t>22.1%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01ED379-D22C-C265-B50D-700798726976}"/>
              </a:ext>
            </a:extLst>
          </p:cNvPr>
          <p:cNvSpPr txBox="1"/>
          <p:nvPr/>
        </p:nvSpPr>
        <p:spPr>
          <a:xfrm>
            <a:off x="7611561" y="4870186"/>
            <a:ext cx="23709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Broughton, </a:t>
            </a:r>
            <a:r>
              <a:rPr lang="en-GB" sz="2000" dirty="0" err="1"/>
              <a:t>Mawsley</a:t>
            </a:r>
            <a:r>
              <a:rPr lang="en-GB" sz="2000" dirty="0"/>
              <a:t> &amp; </a:t>
            </a:r>
            <a:r>
              <a:rPr lang="en-GB" sz="2000" dirty="0" err="1"/>
              <a:t>Loddington</a:t>
            </a:r>
            <a:r>
              <a:rPr lang="en-GB" sz="2000" dirty="0"/>
              <a:t> </a:t>
            </a:r>
            <a:r>
              <a:rPr lang="en-GB" sz="1200" dirty="0"/>
              <a:t>(including </a:t>
            </a:r>
            <a:r>
              <a:rPr lang="en-GB" sz="1200" dirty="0" err="1"/>
              <a:t>Pytchley</a:t>
            </a:r>
            <a:r>
              <a:rPr lang="en-GB" sz="1200" dirty="0"/>
              <a:t>) </a:t>
            </a:r>
            <a:r>
              <a:rPr lang="en-GB" sz="2000" dirty="0"/>
              <a:t>– </a:t>
            </a:r>
            <a:r>
              <a:rPr lang="en-GB" sz="2000" b="1" dirty="0">
                <a:solidFill>
                  <a:srgbClr val="3AAA37"/>
                </a:solidFill>
              </a:rPr>
              <a:t>28.5%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2EC7A9C-84CD-6388-FE8D-66ACE47922DE}"/>
              </a:ext>
            </a:extLst>
          </p:cNvPr>
          <p:cNvSpPr txBox="1"/>
          <p:nvPr/>
        </p:nvSpPr>
        <p:spPr>
          <a:xfrm>
            <a:off x="7630455" y="3183997"/>
            <a:ext cx="2370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Burton Latimer – </a:t>
            </a:r>
            <a:r>
              <a:rPr lang="en-GB" sz="2000" b="1" dirty="0">
                <a:solidFill>
                  <a:srgbClr val="3AAA37"/>
                </a:solidFill>
              </a:rPr>
              <a:t>30.4%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EA133D2-FE6C-CEA0-8CE5-B015325BA5C4}"/>
              </a:ext>
            </a:extLst>
          </p:cNvPr>
          <p:cNvSpPr txBox="1"/>
          <p:nvPr/>
        </p:nvSpPr>
        <p:spPr>
          <a:xfrm>
            <a:off x="2344318" y="3736035"/>
            <a:ext cx="28527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Kettering Avondale Grange – </a:t>
            </a:r>
            <a:r>
              <a:rPr lang="en-GB" sz="2000" b="1" dirty="0">
                <a:solidFill>
                  <a:srgbClr val="3AAA37"/>
                </a:solidFill>
              </a:rPr>
              <a:t>34.3%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8046D75-CD55-9259-7E88-1C850C306D94}"/>
              </a:ext>
            </a:extLst>
          </p:cNvPr>
          <p:cNvSpPr txBox="1"/>
          <p:nvPr/>
        </p:nvSpPr>
        <p:spPr>
          <a:xfrm>
            <a:off x="2345929" y="4306037"/>
            <a:ext cx="2370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Kettering Central East – </a:t>
            </a:r>
            <a:r>
              <a:rPr lang="en-GB" sz="2000" b="1" dirty="0">
                <a:solidFill>
                  <a:srgbClr val="3AAA37"/>
                </a:solidFill>
              </a:rPr>
              <a:t>31.7%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886BF9-E216-582D-ED4D-587B0D49F78F}"/>
              </a:ext>
            </a:extLst>
          </p:cNvPr>
          <p:cNvSpPr txBox="1"/>
          <p:nvPr/>
        </p:nvSpPr>
        <p:spPr>
          <a:xfrm>
            <a:off x="8797044" y="5816759"/>
            <a:ext cx="29157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3AAA37"/>
                </a:solidFill>
              </a:rPr>
              <a:t>Population 78,900 </a:t>
            </a:r>
          </a:p>
          <a:p>
            <a:pPr algn="ctr"/>
            <a:r>
              <a:rPr lang="en-GB" sz="1400" dirty="0"/>
              <a:t>(rounded to nearest 100)</a:t>
            </a:r>
          </a:p>
        </p:txBody>
      </p:sp>
    </p:spTree>
    <p:extLst>
      <p:ext uri="{BB962C8B-B14F-4D97-AF65-F5344CB8AC3E}">
        <p14:creationId xmlns:p14="http://schemas.microsoft.com/office/powerpoint/2010/main" val="4139580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92649-88E8-B3BC-4B26-ECE113B17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>
                <a:solidFill>
                  <a:srgbClr val="3AAA37"/>
                </a:solidFill>
                <a:latin typeface="Calibri" panose="020F0502020204030204" pitchFamily="34" charset="0"/>
              </a:rPr>
              <a:t>Kettering Urban Demographics</a:t>
            </a:r>
            <a:endParaRPr lang="en-GB" sz="540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56438C1A-7F87-C6E6-9F1A-23560FE95B24}"/>
              </a:ext>
            </a:extLst>
          </p:cNvPr>
          <p:cNvSpPr/>
          <p:nvPr/>
        </p:nvSpPr>
        <p:spPr>
          <a:xfrm>
            <a:off x="8200670" y="1463007"/>
            <a:ext cx="3398742" cy="3758530"/>
          </a:xfrm>
          <a:custGeom>
            <a:avLst/>
            <a:gdLst>
              <a:gd name="connsiteX0" fmla="*/ 2508531 w 4385883"/>
              <a:gd name="connsiteY0" fmla="*/ 40460 h 5008970"/>
              <a:gd name="connsiteX1" fmla="*/ 2443794 w 4385883"/>
              <a:gd name="connsiteY1" fmla="*/ 291313 h 5008970"/>
              <a:gd name="connsiteX2" fmla="*/ 2370966 w 4385883"/>
              <a:gd name="connsiteY2" fmla="*/ 428878 h 5008970"/>
              <a:gd name="connsiteX3" fmla="*/ 2233401 w 4385883"/>
              <a:gd name="connsiteY3" fmla="*/ 631179 h 5008970"/>
              <a:gd name="connsiteX4" fmla="*/ 2031100 w 4385883"/>
              <a:gd name="connsiteY4" fmla="*/ 752559 h 5008970"/>
              <a:gd name="connsiteX5" fmla="*/ 1901628 w 4385883"/>
              <a:gd name="connsiteY5" fmla="*/ 809204 h 5008970"/>
              <a:gd name="connsiteX6" fmla="*/ 1853076 w 4385883"/>
              <a:gd name="connsiteY6" fmla="*/ 704007 h 5008970"/>
              <a:gd name="connsiteX7" fmla="*/ 1650775 w 4385883"/>
              <a:gd name="connsiteY7" fmla="*/ 760651 h 5008970"/>
              <a:gd name="connsiteX8" fmla="*/ 1602223 w 4385883"/>
              <a:gd name="connsiteY8" fmla="*/ 744467 h 5008970"/>
              <a:gd name="connsiteX9" fmla="*/ 1488934 w 4385883"/>
              <a:gd name="connsiteY9" fmla="*/ 768743 h 5008970"/>
              <a:gd name="connsiteX10" fmla="*/ 1480842 w 4385883"/>
              <a:gd name="connsiteY10" fmla="*/ 873940 h 5008970"/>
              <a:gd name="connsiteX11" fmla="*/ 1537486 w 4385883"/>
              <a:gd name="connsiteY11" fmla="*/ 873940 h 5008970"/>
              <a:gd name="connsiteX12" fmla="*/ 1521302 w 4385883"/>
              <a:gd name="connsiteY12" fmla="*/ 1092425 h 5008970"/>
              <a:gd name="connsiteX13" fmla="*/ 1610315 w 4385883"/>
              <a:gd name="connsiteY13" fmla="*/ 1302818 h 5008970"/>
              <a:gd name="connsiteX14" fmla="*/ 1577946 w 4385883"/>
              <a:gd name="connsiteY14" fmla="*/ 1408014 h 5008970"/>
              <a:gd name="connsiteX15" fmla="*/ 1545578 w 4385883"/>
              <a:gd name="connsiteY15" fmla="*/ 1561763 h 5008970"/>
              <a:gd name="connsiteX16" fmla="*/ 1610315 w 4385883"/>
              <a:gd name="connsiteY16" fmla="*/ 1804524 h 5008970"/>
              <a:gd name="connsiteX17" fmla="*/ 1780247 w 4385883"/>
              <a:gd name="connsiteY17" fmla="*/ 2023009 h 5008970"/>
              <a:gd name="connsiteX18" fmla="*/ 1747879 w 4385883"/>
              <a:gd name="connsiteY18" fmla="*/ 2168666 h 5008970"/>
              <a:gd name="connsiteX19" fmla="*/ 1149069 w 4385883"/>
              <a:gd name="connsiteY19" fmla="*/ 2686556 h 5008970"/>
              <a:gd name="connsiteX20" fmla="*/ 1270449 w 4385883"/>
              <a:gd name="connsiteY20" fmla="*/ 3042605 h 5008970"/>
              <a:gd name="connsiteX21" fmla="*/ 1286633 w 4385883"/>
              <a:gd name="connsiteY21" fmla="*/ 3269182 h 5008970"/>
              <a:gd name="connsiteX22" fmla="*/ 1310909 w 4385883"/>
              <a:gd name="connsiteY22" fmla="*/ 3366287 h 5008970"/>
              <a:gd name="connsiteX23" fmla="*/ 1100516 w 4385883"/>
              <a:gd name="connsiteY23" fmla="*/ 3544312 h 5008970"/>
              <a:gd name="connsiteX24" fmla="*/ 841571 w 4385883"/>
              <a:gd name="connsiteY24" fmla="*/ 3673784 h 5008970"/>
              <a:gd name="connsiteX25" fmla="*/ 550258 w 4385883"/>
              <a:gd name="connsiteY25" fmla="*/ 3843717 h 5008970"/>
              <a:gd name="connsiteX26" fmla="*/ 461246 w 4385883"/>
              <a:gd name="connsiteY26" fmla="*/ 3940821 h 5008970"/>
              <a:gd name="connsiteX27" fmla="*/ 242761 w 4385883"/>
              <a:gd name="connsiteY27" fmla="*/ 4029834 h 5008970"/>
              <a:gd name="connsiteX28" fmla="*/ 89012 w 4385883"/>
              <a:gd name="connsiteY28" fmla="*/ 4199766 h 5008970"/>
              <a:gd name="connsiteX29" fmla="*/ 0 w 4385883"/>
              <a:gd name="connsiteY29" fmla="*/ 4264503 h 5008970"/>
              <a:gd name="connsiteX30" fmla="*/ 178024 w 4385883"/>
              <a:gd name="connsiteY30" fmla="*/ 4410159 h 5008970"/>
              <a:gd name="connsiteX31" fmla="*/ 267037 w 4385883"/>
              <a:gd name="connsiteY31" fmla="*/ 4588184 h 5008970"/>
              <a:gd name="connsiteX32" fmla="*/ 347957 w 4385883"/>
              <a:gd name="connsiteY32" fmla="*/ 4661012 h 5008970"/>
              <a:gd name="connsiteX33" fmla="*/ 380325 w 4385883"/>
              <a:gd name="connsiteY33" fmla="*/ 5008970 h 5008970"/>
              <a:gd name="connsiteX34" fmla="*/ 534074 w 4385883"/>
              <a:gd name="connsiteY34" fmla="*/ 4847129 h 5008970"/>
              <a:gd name="connsiteX35" fmla="*/ 606902 w 4385883"/>
              <a:gd name="connsiteY35" fmla="*/ 4782393 h 5008970"/>
              <a:gd name="connsiteX36" fmla="*/ 671638 w 4385883"/>
              <a:gd name="connsiteY36" fmla="*/ 4855221 h 5008970"/>
              <a:gd name="connsiteX37" fmla="*/ 768743 w 4385883"/>
              <a:gd name="connsiteY37" fmla="*/ 4871405 h 5008970"/>
              <a:gd name="connsiteX38" fmla="*/ 914400 w 4385883"/>
              <a:gd name="connsiteY38" fmla="*/ 4879497 h 5008970"/>
              <a:gd name="connsiteX39" fmla="*/ 1108608 w 4385883"/>
              <a:gd name="connsiteY39" fmla="*/ 4936142 h 5008970"/>
              <a:gd name="connsiteX40" fmla="*/ 1238081 w 4385883"/>
              <a:gd name="connsiteY40" fmla="*/ 4960418 h 5008970"/>
              <a:gd name="connsiteX41" fmla="*/ 1310909 w 4385883"/>
              <a:gd name="connsiteY41" fmla="*/ 4976602 h 5008970"/>
              <a:gd name="connsiteX42" fmla="*/ 1391830 w 4385883"/>
              <a:gd name="connsiteY42" fmla="*/ 4936142 h 5008970"/>
              <a:gd name="connsiteX43" fmla="*/ 1399922 w 4385883"/>
              <a:gd name="connsiteY43" fmla="*/ 4863313 h 5008970"/>
              <a:gd name="connsiteX44" fmla="*/ 1561762 w 4385883"/>
              <a:gd name="connsiteY44" fmla="*/ 4701473 h 5008970"/>
              <a:gd name="connsiteX45" fmla="*/ 1602223 w 4385883"/>
              <a:gd name="connsiteY45" fmla="*/ 4588184 h 5008970"/>
              <a:gd name="connsiteX46" fmla="*/ 1780247 w 4385883"/>
              <a:gd name="connsiteY46" fmla="*/ 4458712 h 5008970"/>
              <a:gd name="connsiteX47" fmla="*/ 1974456 w 4385883"/>
              <a:gd name="connsiteY47" fmla="*/ 4377791 h 5008970"/>
              <a:gd name="connsiteX48" fmla="*/ 2306230 w 4385883"/>
              <a:gd name="connsiteY48" fmla="*/ 4353515 h 5008970"/>
              <a:gd name="connsiteX49" fmla="*/ 2459978 w 4385883"/>
              <a:gd name="connsiteY49" fmla="*/ 4296871 h 5008970"/>
              <a:gd name="connsiteX50" fmla="*/ 2468070 w 4385883"/>
              <a:gd name="connsiteY50" fmla="*/ 4345423 h 5008970"/>
              <a:gd name="connsiteX51" fmla="*/ 2508531 w 4385883"/>
              <a:gd name="connsiteY51" fmla="*/ 4345423 h 5008970"/>
              <a:gd name="connsiteX52" fmla="*/ 2516623 w 4385883"/>
              <a:gd name="connsiteY52" fmla="*/ 4434435 h 5008970"/>
              <a:gd name="connsiteX53" fmla="*/ 2605635 w 4385883"/>
              <a:gd name="connsiteY53" fmla="*/ 4515356 h 5008970"/>
              <a:gd name="connsiteX54" fmla="*/ 2621819 w 4385883"/>
              <a:gd name="connsiteY54" fmla="*/ 4620552 h 5008970"/>
              <a:gd name="connsiteX55" fmla="*/ 2654187 w 4385883"/>
              <a:gd name="connsiteY55" fmla="*/ 4709565 h 5008970"/>
              <a:gd name="connsiteX56" fmla="*/ 2743200 w 4385883"/>
              <a:gd name="connsiteY56" fmla="*/ 4733841 h 5008970"/>
              <a:gd name="connsiteX57" fmla="*/ 2759384 w 4385883"/>
              <a:gd name="connsiteY57" fmla="*/ 4822853 h 5008970"/>
              <a:gd name="connsiteX58" fmla="*/ 2896948 w 4385883"/>
              <a:gd name="connsiteY58" fmla="*/ 4839037 h 5008970"/>
              <a:gd name="connsiteX59" fmla="*/ 2953592 w 4385883"/>
              <a:gd name="connsiteY59" fmla="*/ 4822853 h 5008970"/>
              <a:gd name="connsiteX60" fmla="*/ 2994053 w 4385883"/>
              <a:gd name="connsiteY60" fmla="*/ 4887589 h 5008970"/>
              <a:gd name="connsiteX61" fmla="*/ 3220630 w 4385883"/>
              <a:gd name="connsiteY61" fmla="*/ 4855221 h 5008970"/>
              <a:gd name="connsiteX62" fmla="*/ 3228722 w 4385883"/>
              <a:gd name="connsiteY62" fmla="*/ 4863313 h 5008970"/>
              <a:gd name="connsiteX63" fmla="*/ 3342010 w 4385883"/>
              <a:gd name="connsiteY63" fmla="*/ 4847129 h 5008970"/>
              <a:gd name="connsiteX64" fmla="*/ 3422931 w 4385883"/>
              <a:gd name="connsiteY64" fmla="*/ 4887589 h 5008970"/>
              <a:gd name="connsiteX65" fmla="*/ 3503851 w 4385883"/>
              <a:gd name="connsiteY65" fmla="*/ 4919958 h 5008970"/>
              <a:gd name="connsiteX66" fmla="*/ 3592863 w 4385883"/>
              <a:gd name="connsiteY66" fmla="*/ 4790485 h 5008970"/>
              <a:gd name="connsiteX67" fmla="*/ 3689968 w 4385883"/>
              <a:gd name="connsiteY67" fmla="*/ 4701473 h 5008970"/>
              <a:gd name="connsiteX68" fmla="*/ 3973189 w 4385883"/>
              <a:gd name="connsiteY68" fmla="*/ 4466804 h 5008970"/>
              <a:gd name="connsiteX69" fmla="*/ 4078385 w 4385883"/>
              <a:gd name="connsiteY69" fmla="*/ 4304963 h 5008970"/>
              <a:gd name="connsiteX70" fmla="*/ 4215950 w 4385883"/>
              <a:gd name="connsiteY70" fmla="*/ 4151214 h 5008970"/>
              <a:gd name="connsiteX71" fmla="*/ 4264502 w 4385883"/>
              <a:gd name="connsiteY71" fmla="*/ 4046018 h 5008970"/>
              <a:gd name="connsiteX72" fmla="*/ 4264502 w 4385883"/>
              <a:gd name="connsiteY72" fmla="*/ 3948913 h 5008970"/>
              <a:gd name="connsiteX73" fmla="*/ 4191674 w 4385883"/>
              <a:gd name="connsiteY73" fmla="*/ 3851809 h 5008970"/>
              <a:gd name="connsiteX74" fmla="*/ 4191674 w 4385883"/>
              <a:gd name="connsiteY74" fmla="*/ 3633324 h 5008970"/>
              <a:gd name="connsiteX75" fmla="*/ 4086477 w 4385883"/>
              <a:gd name="connsiteY75" fmla="*/ 3584772 h 5008970"/>
              <a:gd name="connsiteX76" fmla="*/ 4143122 w 4385883"/>
              <a:gd name="connsiteY76" fmla="*/ 3309643 h 5008970"/>
              <a:gd name="connsiteX77" fmla="*/ 4232134 w 4385883"/>
              <a:gd name="connsiteY77" fmla="*/ 3050697 h 5008970"/>
              <a:gd name="connsiteX78" fmla="*/ 4337331 w 4385883"/>
              <a:gd name="connsiteY78" fmla="*/ 2929317 h 5008970"/>
              <a:gd name="connsiteX79" fmla="*/ 4329238 w 4385883"/>
              <a:gd name="connsiteY79" fmla="*/ 2832212 h 5008970"/>
              <a:gd name="connsiteX80" fmla="*/ 4159306 w 4385883"/>
              <a:gd name="connsiteY80" fmla="*/ 2702740 h 5008970"/>
              <a:gd name="connsiteX81" fmla="*/ 4175490 w 4385883"/>
              <a:gd name="connsiteY81" fmla="*/ 2605635 h 5008970"/>
              <a:gd name="connsiteX82" fmla="*/ 4248318 w 4385883"/>
              <a:gd name="connsiteY82" fmla="*/ 2484255 h 5008970"/>
              <a:gd name="connsiteX83" fmla="*/ 4313054 w 4385883"/>
              <a:gd name="connsiteY83" fmla="*/ 2330506 h 5008970"/>
              <a:gd name="connsiteX84" fmla="*/ 4385883 w 4385883"/>
              <a:gd name="connsiteY84" fmla="*/ 2192942 h 5008970"/>
              <a:gd name="connsiteX85" fmla="*/ 4248318 w 4385883"/>
              <a:gd name="connsiteY85" fmla="*/ 2160574 h 5008970"/>
              <a:gd name="connsiteX86" fmla="*/ 4248318 w 4385883"/>
              <a:gd name="connsiteY86" fmla="*/ 1998733 h 5008970"/>
              <a:gd name="connsiteX87" fmla="*/ 4078385 w 4385883"/>
              <a:gd name="connsiteY87" fmla="*/ 1844984 h 5008970"/>
              <a:gd name="connsiteX88" fmla="*/ 4054109 w 4385883"/>
              <a:gd name="connsiteY88" fmla="*/ 1739788 h 5008970"/>
              <a:gd name="connsiteX89" fmla="*/ 4070293 w 4385883"/>
              <a:gd name="connsiteY89" fmla="*/ 1602223 h 5008970"/>
              <a:gd name="connsiteX90" fmla="*/ 3892269 w 4385883"/>
              <a:gd name="connsiteY90" fmla="*/ 1642683 h 5008970"/>
              <a:gd name="connsiteX91" fmla="*/ 3609047 w 4385883"/>
              <a:gd name="connsiteY91" fmla="*/ 1561763 h 5008970"/>
              <a:gd name="connsiteX92" fmla="*/ 3439115 w 4385883"/>
              <a:gd name="connsiteY92" fmla="*/ 1634591 h 5008970"/>
              <a:gd name="connsiteX93" fmla="*/ 3366286 w 4385883"/>
              <a:gd name="connsiteY93" fmla="*/ 1634591 h 5008970"/>
              <a:gd name="connsiteX94" fmla="*/ 3325826 w 4385883"/>
              <a:gd name="connsiteY94" fmla="*/ 1472751 h 5008970"/>
              <a:gd name="connsiteX95" fmla="*/ 3317734 w 4385883"/>
              <a:gd name="connsiteY95" fmla="*/ 1270450 h 5008970"/>
              <a:gd name="connsiteX96" fmla="*/ 3301550 w 4385883"/>
              <a:gd name="connsiteY96" fmla="*/ 1197621 h 5008970"/>
              <a:gd name="connsiteX97" fmla="*/ 3422931 w 4385883"/>
              <a:gd name="connsiteY97" fmla="*/ 1124793 h 5008970"/>
              <a:gd name="connsiteX98" fmla="*/ 3244906 w 4385883"/>
              <a:gd name="connsiteY98" fmla="*/ 930584 h 5008970"/>
              <a:gd name="connsiteX99" fmla="*/ 3147801 w 4385883"/>
              <a:gd name="connsiteY99" fmla="*/ 857756 h 5008970"/>
              <a:gd name="connsiteX100" fmla="*/ 3042605 w 4385883"/>
              <a:gd name="connsiteY100" fmla="*/ 849664 h 5008970"/>
              <a:gd name="connsiteX101" fmla="*/ 3058789 w 4385883"/>
              <a:gd name="connsiteY101" fmla="*/ 736375 h 5008970"/>
              <a:gd name="connsiteX102" fmla="*/ 3002145 w 4385883"/>
              <a:gd name="connsiteY102" fmla="*/ 574535 h 5008970"/>
              <a:gd name="connsiteX103" fmla="*/ 3058789 w 4385883"/>
              <a:gd name="connsiteY103" fmla="*/ 566443 h 5008970"/>
              <a:gd name="connsiteX104" fmla="*/ 3058789 w 4385883"/>
              <a:gd name="connsiteY104" fmla="*/ 525982 h 5008970"/>
              <a:gd name="connsiteX105" fmla="*/ 2929316 w 4385883"/>
              <a:gd name="connsiteY105" fmla="*/ 558351 h 5008970"/>
              <a:gd name="connsiteX106" fmla="*/ 2880764 w 4385883"/>
              <a:gd name="connsiteY106" fmla="*/ 598811 h 5008970"/>
              <a:gd name="connsiteX107" fmla="*/ 2743200 w 4385883"/>
              <a:gd name="connsiteY107" fmla="*/ 598811 h 5008970"/>
              <a:gd name="connsiteX108" fmla="*/ 2977869 w 4385883"/>
              <a:gd name="connsiteY108" fmla="*/ 461246 h 5008970"/>
              <a:gd name="connsiteX109" fmla="*/ 2913132 w 4385883"/>
              <a:gd name="connsiteY109" fmla="*/ 412694 h 5008970"/>
              <a:gd name="connsiteX110" fmla="*/ 2953592 w 4385883"/>
              <a:gd name="connsiteY110" fmla="*/ 339866 h 5008970"/>
              <a:gd name="connsiteX111" fmla="*/ 3018329 w 4385883"/>
              <a:gd name="connsiteY111" fmla="*/ 315589 h 5008970"/>
              <a:gd name="connsiteX112" fmla="*/ 2969777 w 4385883"/>
              <a:gd name="connsiteY112" fmla="*/ 242761 h 5008970"/>
              <a:gd name="connsiteX113" fmla="*/ 2913132 w 4385883"/>
              <a:gd name="connsiteY113" fmla="*/ 161841 h 5008970"/>
              <a:gd name="connsiteX114" fmla="*/ 2961685 w 4385883"/>
              <a:gd name="connsiteY114" fmla="*/ 113289 h 5008970"/>
              <a:gd name="connsiteX115" fmla="*/ 2727015 w 4385883"/>
              <a:gd name="connsiteY115" fmla="*/ 0 h 5008970"/>
              <a:gd name="connsiteX116" fmla="*/ 2646095 w 4385883"/>
              <a:gd name="connsiteY116" fmla="*/ 56644 h 5008970"/>
              <a:gd name="connsiteX117" fmla="*/ 2581359 w 4385883"/>
              <a:gd name="connsiteY117" fmla="*/ 56644 h 5008970"/>
              <a:gd name="connsiteX118" fmla="*/ 2508531 w 4385883"/>
              <a:gd name="connsiteY118" fmla="*/ 40460 h 500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</a:cxnLst>
            <a:rect l="l" t="t" r="r" b="b"/>
            <a:pathLst>
              <a:path w="4385883" h="5008970">
                <a:moveTo>
                  <a:pt x="2508531" y="40460"/>
                </a:moveTo>
                <a:lnTo>
                  <a:pt x="2443794" y="291313"/>
                </a:lnTo>
                <a:lnTo>
                  <a:pt x="2370966" y="428878"/>
                </a:lnTo>
                <a:lnTo>
                  <a:pt x="2233401" y="631179"/>
                </a:lnTo>
                <a:lnTo>
                  <a:pt x="2031100" y="752559"/>
                </a:lnTo>
                <a:lnTo>
                  <a:pt x="1901628" y="809204"/>
                </a:lnTo>
                <a:lnTo>
                  <a:pt x="1853076" y="704007"/>
                </a:lnTo>
                <a:lnTo>
                  <a:pt x="1650775" y="760651"/>
                </a:lnTo>
                <a:lnTo>
                  <a:pt x="1602223" y="744467"/>
                </a:lnTo>
                <a:lnTo>
                  <a:pt x="1488934" y="768743"/>
                </a:lnTo>
                <a:lnTo>
                  <a:pt x="1480842" y="873940"/>
                </a:lnTo>
                <a:lnTo>
                  <a:pt x="1537486" y="873940"/>
                </a:lnTo>
                <a:lnTo>
                  <a:pt x="1521302" y="1092425"/>
                </a:lnTo>
                <a:lnTo>
                  <a:pt x="1610315" y="1302818"/>
                </a:lnTo>
                <a:lnTo>
                  <a:pt x="1577946" y="1408014"/>
                </a:lnTo>
                <a:lnTo>
                  <a:pt x="1545578" y="1561763"/>
                </a:lnTo>
                <a:lnTo>
                  <a:pt x="1610315" y="1804524"/>
                </a:lnTo>
                <a:lnTo>
                  <a:pt x="1780247" y="2023009"/>
                </a:lnTo>
                <a:lnTo>
                  <a:pt x="1747879" y="2168666"/>
                </a:lnTo>
                <a:lnTo>
                  <a:pt x="1149069" y="2686556"/>
                </a:lnTo>
                <a:lnTo>
                  <a:pt x="1270449" y="3042605"/>
                </a:lnTo>
                <a:lnTo>
                  <a:pt x="1286633" y="3269182"/>
                </a:lnTo>
                <a:lnTo>
                  <a:pt x="1310909" y="3366287"/>
                </a:lnTo>
                <a:lnTo>
                  <a:pt x="1100516" y="3544312"/>
                </a:lnTo>
                <a:lnTo>
                  <a:pt x="841571" y="3673784"/>
                </a:lnTo>
                <a:lnTo>
                  <a:pt x="550258" y="3843717"/>
                </a:lnTo>
                <a:lnTo>
                  <a:pt x="461246" y="3940821"/>
                </a:lnTo>
                <a:lnTo>
                  <a:pt x="242761" y="4029834"/>
                </a:lnTo>
                <a:lnTo>
                  <a:pt x="89012" y="4199766"/>
                </a:lnTo>
                <a:lnTo>
                  <a:pt x="0" y="4264503"/>
                </a:lnTo>
                <a:lnTo>
                  <a:pt x="178024" y="4410159"/>
                </a:lnTo>
                <a:lnTo>
                  <a:pt x="267037" y="4588184"/>
                </a:lnTo>
                <a:lnTo>
                  <a:pt x="347957" y="4661012"/>
                </a:lnTo>
                <a:lnTo>
                  <a:pt x="380325" y="5008970"/>
                </a:lnTo>
                <a:lnTo>
                  <a:pt x="534074" y="4847129"/>
                </a:lnTo>
                <a:lnTo>
                  <a:pt x="606902" y="4782393"/>
                </a:lnTo>
                <a:lnTo>
                  <a:pt x="671638" y="4855221"/>
                </a:lnTo>
                <a:lnTo>
                  <a:pt x="768743" y="4871405"/>
                </a:lnTo>
                <a:lnTo>
                  <a:pt x="914400" y="4879497"/>
                </a:lnTo>
                <a:lnTo>
                  <a:pt x="1108608" y="4936142"/>
                </a:lnTo>
                <a:lnTo>
                  <a:pt x="1238081" y="4960418"/>
                </a:lnTo>
                <a:lnTo>
                  <a:pt x="1310909" y="4976602"/>
                </a:lnTo>
                <a:lnTo>
                  <a:pt x="1391830" y="4936142"/>
                </a:lnTo>
                <a:lnTo>
                  <a:pt x="1399922" y="4863313"/>
                </a:lnTo>
                <a:lnTo>
                  <a:pt x="1561762" y="4701473"/>
                </a:lnTo>
                <a:lnTo>
                  <a:pt x="1602223" y="4588184"/>
                </a:lnTo>
                <a:lnTo>
                  <a:pt x="1780247" y="4458712"/>
                </a:lnTo>
                <a:lnTo>
                  <a:pt x="1974456" y="4377791"/>
                </a:lnTo>
                <a:lnTo>
                  <a:pt x="2306230" y="4353515"/>
                </a:lnTo>
                <a:lnTo>
                  <a:pt x="2459978" y="4296871"/>
                </a:lnTo>
                <a:lnTo>
                  <a:pt x="2468070" y="4345423"/>
                </a:lnTo>
                <a:lnTo>
                  <a:pt x="2508531" y="4345423"/>
                </a:lnTo>
                <a:lnTo>
                  <a:pt x="2516623" y="4434435"/>
                </a:lnTo>
                <a:lnTo>
                  <a:pt x="2605635" y="4515356"/>
                </a:lnTo>
                <a:lnTo>
                  <a:pt x="2621819" y="4620552"/>
                </a:lnTo>
                <a:lnTo>
                  <a:pt x="2654187" y="4709565"/>
                </a:lnTo>
                <a:lnTo>
                  <a:pt x="2743200" y="4733841"/>
                </a:lnTo>
                <a:lnTo>
                  <a:pt x="2759384" y="4822853"/>
                </a:lnTo>
                <a:lnTo>
                  <a:pt x="2896948" y="4839037"/>
                </a:lnTo>
                <a:lnTo>
                  <a:pt x="2953592" y="4822853"/>
                </a:lnTo>
                <a:lnTo>
                  <a:pt x="2994053" y="4887589"/>
                </a:lnTo>
                <a:lnTo>
                  <a:pt x="3220630" y="4855221"/>
                </a:lnTo>
                <a:lnTo>
                  <a:pt x="3228722" y="4863313"/>
                </a:lnTo>
                <a:lnTo>
                  <a:pt x="3342010" y="4847129"/>
                </a:lnTo>
                <a:lnTo>
                  <a:pt x="3422931" y="4887589"/>
                </a:lnTo>
                <a:lnTo>
                  <a:pt x="3503851" y="4919958"/>
                </a:lnTo>
                <a:lnTo>
                  <a:pt x="3592863" y="4790485"/>
                </a:lnTo>
                <a:lnTo>
                  <a:pt x="3689968" y="4701473"/>
                </a:lnTo>
                <a:lnTo>
                  <a:pt x="3973189" y="4466804"/>
                </a:lnTo>
                <a:lnTo>
                  <a:pt x="4078385" y="4304963"/>
                </a:lnTo>
                <a:lnTo>
                  <a:pt x="4215950" y="4151214"/>
                </a:lnTo>
                <a:lnTo>
                  <a:pt x="4264502" y="4046018"/>
                </a:lnTo>
                <a:lnTo>
                  <a:pt x="4264502" y="3948913"/>
                </a:lnTo>
                <a:lnTo>
                  <a:pt x="4191674" y="3851809"/>
                </a:lnTo>
                <a:lnTo>
                  <a:pt x="4191674" y="3633324"/>
                </a:lnTo>
                <a:lnTo>
                  <a:pt x="4086477" y="3584772"/>
                </a:lnTo>
                <a:lnTo>
                  <a:pt x="4143122" y="3309643"/>
                </a:lnTo>
                <a:lnTo>
                  <a:pt x="4232134" y="3050697"/>
                </a:lnTo>
                <a:lnTo>
                  <a:pt x="4337331" y="2929317"/>
                </a:lnTo>
                <a:lnTo>
                  <a:pt x="4329238" y="2832212"/>
                </a:lnTo>
                <a:lnTo>
                  <a:pt x="4159306" y="2702740"/>
                </a:lnTo>
                <a:lnTo>
                  <a:pt x="4175490" y="2605635"/>
                </a:lnTo>
                <a:lnTo>
                  <a:pt x="4248318" y="2484255"/>
                </a:lnTo>
                <a:lnTo>
                  <a:pt x="4313054" y="2330506"/>
                </a:lnTo>
                <a:lnTo>
                  <a:pt x="4385883" y="2192942"/>
                </a:lnTo>
                <a:lnTo>
                  <a:pt x="4248318" y="2160574"/>
                </a:lnTo>
                <a:lnTo>
                  <a:pt x="4248318" y="1998733"/>
                </a:lnTo>
                <a:lnTo>
                  <a:pt x="4078385" y="1844984"/>
                </a:lnTo>
                <a:lnTo>
                  <a:pt x="4054109" y="1739788"/>
                </a:lnTo>
                <a:lnTo>
                  <a:pt x="4070293" y="1602223"/>
                </a:lnTo>
                <a:lnTo>
                  <a:pt x="3892269" y="1642683"/>
                </a:lnTo>
                <a:lnTo>
                  <a:pt x="3609047" y="1561763"/>
                </a:lnTo>
                <a:lnTo>
                  <a:pt x="3439115" y="1634591"/>
                </a:lnTo>
                <a:lnTo>
                  <a:pt x="3366286" y="1634591"/>
                </a:lnTo>
                <a:lnTo>
                  <a:pt x="3325826" y="1472751"/>
                </a:lnTo>
                <a:lnTo>
                  <a:pt x="3317734" y="1270450"/>
                </a:lnTo>
                <a:lnTo>
                  <a:pt x="3301550" y="1197621"/>
                </a:lnTo>
                <a:lnTo>
                  <a:pt x="3422931" y="1124793"/>
                </a:lnTo>
                <a:lnTo>
                  <a:pt x="3244906" y="930584"/>
                </a:lnTo>
                <a:lnTo>
                  <a:pt x="3147801" y="857756"/>
                </a:lnTo>
                <a:lnTo>
                  <a:pt x="3042605" y="849664"/>
                </a:lnTo>
                <a:lnTo>
                  <a:pt x="3058789" y="736375"/>
                </a:lnTo>
                <a:lnTo>
                  <a:pt x="3002145" y="574535"/>
                </a:lnTo>
                <a:lnTo>
                  <a:pt x="3058789" y="566443"/>
                </a:lnTo>
                <a:lnTo>
                  <a:pt x="3058789" y="525982"/>
                </a:lnTo>
                <a:lnTo>
                  <a:pt x="2929316" y="558351"/>
                </a:lnTo>
                <a:lnTo>
                  <a:pt x="2880764" y="598811"/>
                </a:lnTo>
                <a:lnTo>
                  <a:pt x="2743200" y="598811"/>
                </a:lnTo>
                <a:lnTo>
                  <a:pt x="2977869" y="461246"/>
                </a:lnTo>
                <a:lnTo>
                  <a:pt x="2913132" y="412694"/>
                </a:lnTo>
                <a:lnTo>
                  <a:pt x="2953592" y="339866"/>
                </a:lnTo>
                <a:lnTo>
                  <a:pt x="3018329" y="315589"/>
                </a:lnTo>
                <a:lnTo>
                  <a:pt x="2969777" y="242761"/>
                </a:lnTo>
                <a:lnTo>
                  <a:pt x="2913132" y="161841"/>
                </a:lnTo>
                <a:lnTo>
                  <a:pt x="2961685" y="113289"/>
                </a:lnTo>
                <a:lnTo>
                  <a:pt x="2727015" y="0"/>
                </a:lnTo>
                <a:lnTo>
                  <a:pt x="2646095" y="56644"/>
                </a:lnTo>
                <a:lnTo>
                  <a:pt x="2581359" y="56644"/>
                </a:lnTo>
                <a:lnTo>
                  <a:pt x="2508531" y="40460"/>
                </a:lnTo>
                <a:close/>
              </a:path>
            </a:pathLst>
          </a:custGeom>
          <a:blipFill dpi="0" rotWithShape="1">
            <a:blip r:embed="rId2"/>
            <a:srcRect/>
            <a:stretch>
              <a:fillRect l="-10397" t="-11063" r="-5328" b="-1689"/>
            </a:stretch>
          </a:blipFill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D0E297-945D-E8EE-48B1-665D6B3CE7F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2589"/>
          <a:stretch/>
        </p:blipFill>
        <p:spPr>
          <a:xfrm>
            <a:off x="838200" y="1690688"/>
            <a:ext cx="2933700" cy="214806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AC1A90F-00E5-02A3-0826-748C41B2F48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1907"/>
          <a:stretch/>
        </p:blipFill>
        <p:spPr>
          <a:xfrm>
            <a:off x="838199" y="4570179"/>
            <a:ext cx="2933700" cy="214806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18BEDB4-3AD5-FF54-A6ED-9840076EDEAE}"/>
              </a:ext>
            </a:extLst>
          </p:cNvPr>
          <p:cNvSpPr txBox="1"/>
          <p:nvPr/>
        </p:nvSpPr>
        <p:spPr>
          <a:xfrm>
            <a:off x="8797044" y="5816759"/>
            <a:ext cx="29157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3AAA37"/>
                </a:solidFill>
              </a:rPr>
              <a:t>Population 78,900 </a:t>
            </a:r>
          </a:p>
          <a:p>
            <a:pPr algn="ctr"/>
            <a:r>
              <a:rPr lang="en-GB" sz="1400" dirty="0"/>
              <a:t>(rounded to nearest 100)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F3247B-4856-3498-5B26-AD97C1BD5C1B}"/>
              </a:ext>
            </a:extLst>
          </p:cNvPr>
          <p:cNvSpPr txBox="1"/>
          <p:nvPr/>
        </p:nvSpPr>
        <p:spPr>
          <a:xfrm>
            <a:off x="838199" y="3850524"/>
            <a:ext cx="2933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Above England average for 0-14 years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BB8E50-E48E-DF2D-0F5B-E786FF0E00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6650" y="3969726"/>
            <a:ext cx="2139350" cy="27485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45ABB17-35F0-3D4F-158F-566A28634FE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6934"/>
          <a:stretch/>
        </p:blipFill>
        <p:spPr>
          <a:xfrm>
            <a:off x="3991331" y="1675666"/>
            <a:ext cx="2552047" cy="206632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1BC6911-FAED-86FC-DAF4-475FEC7AD92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51601"/>
          <a:stretch/>
        </p:blipFill>
        <p:spPr>
          <a:xfrm>
            <a:off x="6682359" y="1873338"/>
            <a:ext cx="2435761" cy="1357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228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92649-88E8-B3BC-4B26-ECE113B17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>
                <a:solidFill>
                  <a:srgbClr val="3AAA37"/>
                </a:solidFill>
                <a:latin typeface="Calibri" panose="020F0502020204030204" pitchFamily="34" charset="0"/>
              </a:rPr>
              <a:t>Kettering Urban Crime</a:t>
            </a:r>
            <a:endParaRPr lang="en-GB" sz="540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56438C1A-7F87-C6E6-9F1A-23560FE95B24}"/>
              </a:ext>
            </a:extLst>
          </p:cNvPr>
          <p:cNvSpPr/>
          <p:nvPr/>
        </p:nvSpPr>
        <p:spPr>
          <a:xfrm>
            <a:off x="8200670" y="1463007"/>
            <a:ext cx="3398742" cy="3758530"/>
          </a:xfrm>
          <a:custGeom>
            <a:avLst/>
            <a:gdLst>
              <a:gd name="connsiteX0" fmla="*/ 2508531 w 4385883"/>
              <a:gd name="connsiteY0" fmla="*/ 40460 h 5008970"/>
              <a:gd name="connsiteX1" fmla="*/ 2443794 w 4385883"/>
              <a:gd name="connsiteY1" fmla="*/ 291313 h 5008970"/>
              <a:gd name="connsiteX2" fmla="*/ 2370966 w 4385883"/>
              <a:gd name="connsiteY2" fmla="*/ 428878 h 5008970"/>
              <a:gd name="connsiteX3" fmla="*/ 2233401 w 4385883"/>
              <a:gd name="connsiteY3" fmla="*/ 631179 h 5008970"/>
              <a:gd name="connsiteX4" fmla="*/ 2031100 w 4385883"/>
              <a:gd name="connsiteY4" fmla="*/ 752559 h 5008970"/>
              <a:gd name="connsiteX5" fmla="*/ 1901628 w 4385883"/>
              <a:gd name="connsiteY5" fmla="*/ 809204 h 5008970"/>
              <a:gd name="connsiteX6" fmla="*/ 1853076 w 4385883"/>
              <a:gd name="connsiteY6" fmla="*/ 704007 h 5008970"/>
              <a:gd name="connsiteX7" fmla="*/ 1650775 w 4385883"/>
              <a:gd name="connsiteY7" fmla="*/ 760651 h 5008970"/>
              <a:gd name="connsiteX8" fmla="*/ 1602223 w 4385883"/>
              <a:gd name="connsiteY8" fmla="*/ 744467 h 5008970"/>
              <a:gd name="connsiteX9" fmla="*/ 1488934 w 4385883"/>
              <a:gd name="connsiteY9" fmla="*/ 768743 h 5008970"/>
              <a:gd name="connsiteX10" fmla="*/ 1480842 w 4385883"/>
              <a:gd name="connsiteY10" fmla="*/ 873940 h 5008970"/>
              <a:gd name="connsiteX11" fmla="*/ 1537486 w 4385883"/>
              <a:gd name="connsiteY11" fmla="*/ 873940 h 5008970"/>
              <a:gd name="connsiteX12" fmla="*/ 1521302 w 4385883"/>
              <a:gd name="connsiteY12" fmla="*/ 1092425 h 5008970"/>
              <a:gd name="connsiteX13" fmla="*/ 1610315 w 4385883"/>
              <a:gd name="connsiteY13" fmla="*/ 1302818 h 5008970"/>
              <a:gd name="connsiteX14" fmla="*/ 1577946 w 4385883"/>
              <a:gd name="connsiteY14" fmla="*/ 1408014 h 5008970"/>
              <a:gd name="connsiteX15" fmla="*/ 1545578 w 4385883"/>
              <a:gd name="connsiteY15" fmla="*/ 1561763 h 5008970"/>
              <a:gd name="connsiteX16" fmla="*/ 1610315 w 4385883"/>
              <a:gd name="connsiteY16" fmla="*/ 1804524 h 5008970"/>
              <a:gd name="connsiteX17" fmla="*/ 1780247 w 4385883"/>
              <a:gd name="connsiteY17" fmla="*/ 2023009 h 5008970"/>
              <a:gd name="connsiteX18" fmla="*/ 1747879 w 4385883"/>
              <a:gd name="connsiteY18" fmla="*/ 2168666 h 5008970"/>
              <a:gd name="connsiteX19" fmla="*/ 1149069 w 4385883"/>
              <a:gd name="connsiteY19" fmla="*/ 2686556 h 5008970"/>
              <a:gd name="connsiteX20" fmla="*/ 1270449 w 4385883"/>
              <a:gd name="connsiteY20" fmla="*/ 3042605 h 5008970"/>
              <a:gd name="connsiteX21" fmla="*/ 1286633 w 4385883"/>
              <a:gd name="connsiteY21" fmla="*/ 3269182 h 5008970"/>
              <a:gd name="connsiteX22" fmla="*/ 1310909 w 4385883"/>
              <a:gd name="connsiteY22" fmla="*/ 3366287 h 5008970"/>
              <a:gd name="connsiteX23" fmla="*/ 1100516 w 4385883"/>
              <a:gd name="connsiteY23" fmla="*/ 3544312 h 5008970"/>
              <a:gd name="connsiteX24" fmla="*/ 841571 w 4385883"/>
              <a:gd name="connsiteY24" fmla="*/ 3673784 h 5008970"/>
              <a:gd name="connsiteX25" fmla="*/ 550258 w 4385883"/>
              <a:gd name="connsiteY25" fmla="*/ 3843717 h 5008970"/>
              <a:gd name="connsiteX26" fmla="*/ 461246 w 4385883"/>
              <a:gd name="connsiteY26" fmla="*/ 3940821 h 5008970"/>
              <a:gd name="connsiteX27" fmla="*/ 242761 w 4385883"/>
              <a:gd name="connsiteY27" fmla="*/ 4029834 h 5008970"/>
              <a:gd name="connsiteX28" fmla="*/ 89012 w 4385883"/>
              <a:gd name="connsiteY28" fmla="*/ 4199766 h 5008970"/>
              <a:gd name="connsiteX29" fmla="*/ 0 w 4385883"/>
              <a:gd name="connsiteY29" fmla="*/ 4264503 h 5008970"/>
              <a:gd name="connsiteX30" fmla="*/ 178024 w 4385883"/>
              <a:gd name="connsiteY30" fmla="*/ 4410159 h 5008970"/>
              <a:gd name="connsiteX31" fmla="*/ 267037 w 4385883"/>
              <a:gd name="connsiteY31" fmla="*/ 4588184 h 5008970"/>
              <a:gd name="connsiteX32" fmla="*/ 347957 w 4385883"/>
              <a:gd name="connsiteY32" fmla="*/ 4661012 h 5008970"/>
              <a:gd name="connsiteX33" fmla="*/ 380325 w 4385883"/>
              <a:gd name="connsiteY33" fmla="*/ 5008970 h 5008970"/>
              <a:gd name="connsiteX34" fmla="*/ 534074 w 4385883"/>
              <a:gd name="connsiteY34" fmla="*/ 4847129 h 5008970"/>
              <a:gd name="connsiteX35" fmla="*/ 606902 w 4385883"/>
              <a:gd name="connsiteY35" fmla="*/ 4782393 h 5008970"/>
              <a:gd name="connsiteX36" fmla="*/ 671638 w 4385883"/>
              <a:gd name="connsiteY36" fmla="*/ 4855221 h 5008970"/>
              <a:gd name="connsiteX37" fmla="*/ 768743 w 4385883"/>
              <a:gd name="connsiteY37" fmla="*/ 4871405 h 5008970"/>
              <a:gd name="connsiteX38" fmla="*/ 914400 w 4385883"/>
              <a:gd name="connsiteY38" fmla="*/ 4879497 h 5008970"/>
              <a:gd name="connsiteX39" fmla="*/ 1108608 w 4385883"/>
              <a:gd name="connsiteY39" fmla="*/ 4936142 h 5008970"/>
              <a:gd name="connsiteX40" fmla="*/ 1238081 w 4385883"/>
              <a:gd name="connsiteY40" fmla="*/ 4960418 h 5008970"/>
              <a:gd name="connsiteX41" fmla="*/ 1310909 w 4385883"/>
              <a:gd name="connsiteY41" fmla="*/ 4976602 h 5008970"/>
              <a:gd name="connsiteX42" fmla="*/ 1391830 w 4385883"/>
              <a:gd name="connsiteY42" fmla="*/ 4936142 h 5008970"/>
              <a:gd name="connsiteX43" fmla="*/ 1399922 w 4385883"/>
              <a:gd name="connsiteY43" fmla="*/ 4863313 h 5008970"/>
              <a:gd name="connsiteX44" fmla="*/ 1561762 w 4385883"/>
              <a:gd name="connsiteY44" fmla="*/ 4701473 h 5008970"/>
              <a:gd name="connsiteX45" fmla="*/ 1602223 w 4385883"/>
              <a:gd name="connsiteY45" fmla="*/ 4588184 h 5008970"/>
              <a:gd name="connsiteX46" fmla="*/ 1780247 w 4385883"/>
              <a:gd name="connsiteY46" fmla="*/ 4458712 h 5008970"/>
              <a:gd name="connsiteX47" fmla="*/ 1974456 w 4385883"/>
              <a:gd name="connsiteY47" fmla="*/ 4377791 h 5008970"/>
              <a:gd name="connsiteX48" fmla="*/ 2306230 w 4385883"/>
              <a:gd name="connsiteY48" fmla="*/ 4353515 h 5008970"/>
              <a:gd name="connsiteX49" fmla="*/ 2459978 w 4385883"/>
              <a:gd name="connsiteY49" fmla="*/ 4296871 h 5008970"/>
              <a:gd name="connsiteX50" fmla="*/ 2468070 w 4385883"/>
              <a:gd name="connsiteY50" fmla="*/ 4345423 h 5008970"/>
              <a:gd name="connsiteX51" fmla="*/ 2508531 w 4385883"/>
              <a:gd name="connsiteY51" fmla="*/ 4345423 h 5008970"/>
              <a:gd name="connsiteX52" fmla="*/ 2516623 w 4385883"/>
              <a:gd name="connsiteY52" fmla="*/ 4434435 h 5008970"/>
              <a:gd name="connsiteX53" fmla="*/ 2605635 w 4385883"/>
              <a:gd name="connsiteY53" fmla="*/ 4515356 h 5008970"/>
              <a:gd name="connsiteX54" fmla="*/ 2621819 w 4385883"/>
              <a:gd name="connsiteY54" fmla="*/ 4620552 h 5008970"/>
              <a:gd name="connsiteX55" fmla="*/ 2654187 w 4385883"/>
              <a:gd name="connsiteY55" fmla="*/ 4709565 h 5008970"/>
              <a:gd name="connsiteX56" fmla="*/ 2743200 w 4385883"/>
              <a:gd name="connsiteY56" fmla="*/ 4733841 h 5008970"/>
              <a:gd name="connsiteX57" fmla="*/ 2759384 w 4385883"/>
              <a:gd name="connsiteY57" fmla="*/ 4822853 h 5008970"/>
              <a:gd name="connsiteX58" fmla="*/ 2896948 w 4385883"/>
              <a:gd name="connsiteY58" fmla="*/ 4839037 h 5008970"/>
              <a:gd name="connsiteX59" fmla="*/ 2953592 w 4385883"/>
              <a:gd name="connsiteY59" fmla="*/ 4822853 h 5008970"/>
              <a:gd name="connsiteX60" fmla="*/ 2994053 w 4385883"/>
              <a:gd name="connsiteY60" fmla="*/ 4887589 h 5008970"/>
              <a:gd name="connsiteX61" fmla="*/ 3220630 w 4385883"/>
              <a:gd name="connsiteY61" fmla="*/ 4855221 h 5008970"/>
              <a:gd name="connsiteX62" fmla="*/ 3228722 w 4385883"/>
              <a:gd name="connsiteY62" fmla="*/ 4863313 h 5008970"/>
              <a:gd name="connsiteX63" fmla="*/ 3342010 w 4385883"/>
              <a:gd name="connsiteY63" fmla="*/ 4847129 h 5008970"/>
              <a:gd name="connsiteX64" fmla="*/ 3422931 w 4385883"/>
              <a:gd name="connsiteY64" fmla="*/ 4887589 h 5008970"/>
              <a:gd name="connsiteX65" fmla="*/ 3503851 w 4385883"/>
              <a:gd name="connsiteY65" fmla="*/ 4919958 h 5008970"/>
              <a:gd name="connsiteX66" fmla="*/ 3592863 w 4385883"/>
              <a:gd name="connsiteY66" fmla="*/ 4790485 h 5008970"/>
              <a:gd name="connsiteX67" fmla="*/ 3689968 w 4385883"/>
              <a:gd name="connsiteY67" fmla="*/ 4701473 h 5008970"/>
              <a:gd name="connsiteX68" fmla="*/ 3973189 w 4385883"/>
              <a:gd name="connsiteY68" fmla="*/ 4466804 h 5008970"/>
              <a:gd name="connsiteX69" fmla="*/ 4078385 w 4385883"/>
              <a:gd name="connsiteY69" fmla="*/ 4304963 h 5008970"/>
              <a:gd name="connsiteX70" fmla="*/ 4215950 w 4385883"/>
              <a:gd name="connsiteY70" fmla="*/ 4151214 h 5008970"/>
              <a:gd name="connsiteX71" fmla="*/ 4264502 w 4385883"/>
              <a:gd name="connsiteY71" fmla="*/ 4046018 h 5008970"/>
              <a:gd name="connsiteX72" fmla="*/ 4264502 w 4385883"/>
              <a:gd name="connsiteY72" fmla="*/ 3948913 h 5008970"/>
              <a:gd name="connsiteX73" fmla="*/ 4191674 w 4385883"/>
              <a:gd name="connsiteY73" fmla="*/ 3851809 h 5008970"/>
              <a:gd name="connsiteX74" fmla="*/ 4191674 w 4385883"/>
              <a:gd name="connsiteY74" fmla="*/ 3633324 h 5008970"/>
              <a:gd name="connsiteX75" fmla="*/ 4086477 w 4385883"/>
              <a:gd name="connsiteY75" fmla="*/ 3584772 h 5008970"/>
              <a:gd name="connsiteX76" fmla="*/ 4143122 w 4385883"/>
              <a:gd name="connsiteY76" fmla="*/ 3309643 h 5008970"/>
              <a:gd name="connsiteX77" fmla="*/ 4232134 w 4385883"/>
              <a:gd name="connsiteY77" fmla="*/ 3050697 h 5008970"/>
              <a:gd name="connsiteX78" fmla="*/ 4337331 w 4385883"/>
              <a:gd name="connsiteY78" fmla="*/ 2929317 h 5008970"/>
              <a:gd name="connsiteX79" fmla="*/ 4329238 w 4385883"/>
              <a:gd name="connsiteY79" fmla="*/ 2832212 h 5008970"/>
              <a:gd name="connsiteX80" fmla="*/ 4159306 w 4385883"/>
              <a:gd name="connsiteY80" fmla="*/ 2702740 h 5008970"/>
              <a:gd name="connsiteX81" fmla="*/ 4175490 w 4385883"/>
              <a:gd name="connsiteY81" fmla="*/ 2605635 h 5008970"/>
              <a:gd name="connsiteX82" fmla="*/ 4248318 w 4385883"/>
              <a:gd name="connsiteY82" fmla="*/ 2484255 h 5008970"/>
              <a:gd name="connsiteX83" fmla="*/ 4313054 w 4385883"/>
              <a:gd name="connsiteY83" fmla="*/ 2330506 h 5008970"/>
              <a:gd name="connsiteX84" fmla="*/ 4385883 w 4385883"/>
              <a:gd name="connsiteY84" fmla="*/ 2192942 h 5008970"/>
              <a:gd name="connsiteX85" fmla="*/ 4248318 w 4385883"/>
              <a:gd name="connsiteY85" fmla="*/ 2160574 h 5008970"/>
              <a:gd name="connsiteX86" fmla="*/ 4248318 w 4385883"/>
              <a:gd name="connsiteY86" fmla="*/ 1998733 h 5008970"/>
              <a:gd name="connsiteX87" fmla="*/ 4078385 w 4385883"/>
              <a:gd name="connsiteY87" fmla="*/ 1844984 h 5008970"/>
              <a:gd name="connsiteX88" fmla="*/ 4054109 w 4385883"/>
              <a:gd name="connsiteY88" fmla="*/ 1739788 h 5008970"/>
              <a:gd name="connsiteX89" fmla="*/ 4070293 w 4385883"/>
              <a:gd name="connsiteY89" fmla="*/ 1602223 h 5008970"/>
              <a:gd name="connsiteX90" fmla="*/ 3892269 w 4385883"/>
              <a:gd name="connsiteY90" fmla="*/ 1642683 h 5008970"/>
              <a:gd name="connsiteX91" fmla="*/ 3609047 w 4385883"/>
              <a:gd name="connsiteY91" fmla="*/ 1561763 h 5008970"/>
              <a:gd name="connsiteX92" fmla="*/ 3439115 w 4385883"/>
              <a:gd name="connsiteY92" fmla="*/ 1634591 h 5008970"/>
              <a:gd name="connsiteX93" fmla="*/ 3366286 w 4385883"/>
              <a:gd name="connsiteY93" fmla="*/ 1634591 h 5008970"/>
              <a:gd name="connsiteX94" fmla="*/ 3325826 w 4385883"/>
              <a:gd name="connsiteY94" fmla="*/ 1472751 h 5008970"/>
              <a:gd name="connsiteX95" fmla="*/ 3317734 w 4385883"/>
              <a:gd name="connsiteY95" fmla="*/ 1270450 h 5008970"/>
              <a:gd name="connsiteX96" fmla="*/ 3301550 w 4385883"/>
              <a:gd name="connsiteY96" fmla="*/ 1197621 h 5008970"/>
              <a:gd name="connsiteX97" fmla="*/ 3422931 w 4385883"/>
              <a:gd name="connsiteY97" fmla="*/ 1124793 h 5008970"/>
              <a:gd name="connsiteX98" fmla="*/ 3244906 w 4385883"/>
              <a:gd name="connsiteY98" fmla="*/ 930584 h 5008970"/>
              <a:gd name="connsiteX99" fmla="*/ 3147801 w 4385883"/>
              <a:gd name="connsiteY99" fmla="*/ 857756 h 5008970"/>
              <a:gd name="connsiteX100" fmla="*/ 3042605 w 4385883"/>
              <a:gd name="connsiteY100" fmla="*/ 849664 h 5008970"/>
              <a:gd name="connsiteX101" fmla="*/ 3058789 w 4385883"/>
              <a:gd name="connsiteY101" fmla="*/ 736375 h 5008970"/>
              <a:gd name="connsiteX102" fmla="*/ 3002145 w 4385883"/>
              <a:gd name="connsiteY102" fmla="*/ 574535 h 5008970"/>
              <a:gd name="connsiteX103" fmla="*/ 3058789 w 4385883"/>
              <a:gd name="connsiteY103" fmla="*/ 566443 h 5008970"/>
              <a:gd name="connsiteX104" fmla="*/ 3058789 w 4385883"/>
              <a:gd name="connsiteY104" fmla="*/ 525982 h 5008970"/>
              <a:gd name="connsiteX105" fmla="*/ 2929316 w 4385883"/>
              <a:gd name="connsiteY105" fmla="*/ 558351 h 5008970"/>
              <a:gd name="connsiteX106" fmla="*/ 2880764 w 4385883"/>
              <a:gd name="connsiteY106" fmla="*/ 598811 h 5008970"/>
              <a:gd name="connsiteX107" fmla="*/ 2743200 w 4385883"/>
              <a:gd name="connsiteY107" fmla="*/ 598811 h 5008970"/>
              <a:gd name="connsiteX108" fmla="*/ 2977869 w 4385883"/>
              <a:gd name="connsiteY108" fmla="*/ 461246 h 5008970"/>
              <a:gd name="connsiteX109" fmla="*/ 2913132 w 4385883"/>
              <a:gd name="connsiteY109" fmla="*/ 412694 h 5008970"/>
              <a:gd name="connsiteX110" fmla="*/ 2953592 w 4385883"/>
              <a:gd name="connsiteY110" fmla="*/ 339866 h 5008970"/>
              <a:gd name="connsiteX111" fmla="*/ 3018329 w 4385883"/>
              <a:gd name="connsiteY111" fmla="*/ 315589 h 5008970"/>
              <a:gd name="connsiteX112" fmla="*/ 2969777 w 4385883"/>
              <a:gd name="connsiteY112" fmla="*/ 242761 h 5008970"/>
              <a:gd name="connsiteX113" fmla="*/ 2913132 w 4385883"/>
              <a:gd name="connsiteY113" fmla="*/ 161841 h 5008970"/>
              <a:gd name="connsiteX114" fmla="*/ 2961685 w 4385883"/>
              <a:gd name="connsiteY114" fmla="*/ 113289 h 5008970"/>
              <a:gd name="connsiteX115" fmla="*/ 2727015 w 4385883"/>
              <a:gd name="connsiteY115" fmla="*/ 0 h 5008970"/>
              <a:gd name="connsiteX116" fmla="*/ 2646095 w 4385883"/>
              <a:gd name="connsiteY116" fmla="*/ 56644 h 5008970"/>
              <a:gd name="connsiteX117" fmla="*/ 2581359 w 4385883"/>
              <a:gd name="connsiteY117" fmla="*/ 56644 h 5008970"/>
              <a:gd name="connsiteX118" fmla="*/ 2508531 w 4385883"/>
              <a:gd name="connsiteY118" fmla="*/ 40460 h 500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</a:cxnLst>
            <a:rect l="l" t="t" r="r" b="b"/>
            <a:pathLst>
              <a:path w="4385883" h="5008970">
                <a:moveTo>
                  <a:pt x="2508531" y="40460"/>
                </a:moveTo>
                <a:lnTo>
                  <a:pt x="2443794" y="291313"/>
                </a:lnTo>
                <a:lnTo>
                  <a:pt x="2370966" y="428878"/>
                </a:lnTo>
                <a:lnTo>
                  <a:pt x="2233401" y="631179"/>
                </a:lnTo>
                <a:lnTo>
                  <a:pt x="2031100" y="752559"/>
                </a:lnTo>
                <a:lnTo>
                  <a:pt x="1901628" y="809204"/>
                </a:lnTo>
                <a:lnTo>
                  <a:pt x="1853076" y="704007"/>
                </a:lnTo>
                <a:lnTo>
                  <a:pt x="1650775" y="760651"/>
                </a:lnTo>
                <a:lnTo>
                  <a:pt x="1602223" y="744467"/>
                </a:lnTo>
                <a:lnTo>
                  <a:pt x="1488934" y="768743"/>
                </a:lnTo>
                <a:lnTo>
                  <a:pt x="1480842" y="873940"/>
                </a:lnTo>
                <a:lnTo>
                  <a:pt x="1537486" y="873940"/>
                </a:lnTo>
                <a:lnTo>
                  <a:pt x="1521302" y="1092425"/>
                </a:lnTo>
                <a:lnTo>
                  <a:pt x="1610315" y="1302818"/>
                </a:lnTo>
                <a:lnTo>
                  <a:pt x="1577946" y="1408014"/>
                </a:lnTo>
                <a:lnTo>
                  <a:pt x="1545578" y="1561763"/>
                </a:lnTo>
                <a:lnTo>
                  <a:pt x="1610315" y="1804524"/>
                </a:lnTo>
                <a:lnTo>
                  <a:pt x="1780247" y="2023009"/>
                </a:lnTo>
                <a:lnTo>
                  <a:pt x="1747879" y="2168666"/>
                </a:lnTo>
                <a:lnTo>
                  <a:pt x="1149069" y="2686556"/>
                </a:lnTo>
                <a:lnTo>
                  <a:pt x="1270449" y="3042605"/>
                </a:lnTo>
                <a:lnTo>
                  <a:pt x="1286633" y="3269182"/>
                </a:lnTo>
                <a:lnTo>
                  <a:pt x="1310909" y="3366287"/>
                </a:lnTo>
                <a:lnTo>
                  <a:pt x="1100516" y="3544312"/>
                </a:lnTo>
                <a:lnTo>
                  <a:pt x="841571" y="3673784"/>
                </a:lnTo>
                <a:lnTo>
                  <a:pt x="550258" y="3843717"/>
                </a:lnTo>
                <a:lnTo>
                  <a:pt x="461246" y="3940821"/>
                </a:lnTo>
                <a:lnTo>
                  <a:pt x="242761" y="4029834"/>
                </a:lnTo>
                <a:lnTo>
                  <a:pt x="89012" y="4199766"/>
                </a:lnTo>
                <a:lnTo>
                  <a:pt x="0" y="4264503"/>
                </a:lnTo>
                <a:lnTo>
                  <a:pt x="178024" y="4410159"/>
                </a:lnTo>
                <a:lnTo>
                  <a:pt x="267037" y="4588184"/>
                </a:lnTo>
                <a:lnTo>
                  <a:pt x="347957" y="4661012"/>
                </a:lnTo>
                <a:lnTo>
                  <a:pt x="380325" y="5008970"/>
                </a:lnTo>
                <a:lnTo>
                  <a:pt x="534074" y="4847129"/>
                </a:lnTo>
                <a:lnTo>
                  <a:pt x="606902" y="4782393"/>
                </a:lnTo>
                <a:lnTo>
                  <a:pt x="671638" y="4855221"/>
                </a:lnTo>
                <a:lnTo>
                  <a:pt x="768743" y="4871405"/>
                </a:lnTo>
                <a:lnTo>
                  <a:pt x="914400" y="4879497"/>
                </a:lnTo>
                <a:lnTo>
                  <a:pt x="1108608" y="4936142"/>
                </a:lnTo>
                <a:lnTo>
                  <a:pt x="1238081" y="4960418"/>
                </a:lnTo>
                <a:lnTo>
                  <a:pt x="1310909" y="4976602"/>
                </a:lnTo>
                <a:lnTo>
                  <a:pt x="1391830" y="4936142"/>
                </a:lnTo>
                <a:lnTo>
                  <a:pt x="1399922" y="4863313"/>
                </a:lnTo>
                <a:lnTo>
                  <a:pt x="1561762" y="4701473"/>
                </a:lnTo>
                <a:lnTo>
                  <a:pt x="1602223" y="4588184"/>
                </a:lnTo>
                <a:lnTo>
                  <a:pt x="1780247" y="4458712"/>
                </a:lnTo>
                <a:lnTo>
                  <a:pt x="1974456" y="4377791"/>
                </a:lnTo>
                <a:lnTo>
                  <a:pt x="2306230" y="4353515"/>
                </a:lnTo>
                <a:lnTo>
                  <a:pt x="2459978" y="4296871"/>
                </a:lnTo>
                <a:lnTo>
                  <a:pt x="2468070" y="4345423"/>
                </a:lnTo>
                <a:lnTo>
                  <a:pt x="2508531" y="4345423"/>
                </a:lnTo>
                <a:lnTo>
                  <a:pt x="2516623" y="4434435"/>
                </a:lnTo>
                <a:lnTo>
                  <a:pt x="2605635" y="4515356"/>
                </a:lnTo>
                <a:lnTo>
                  <a:pt x="2621819" y="4620552"/>
                </a:lnTo>
                <a:lnTo>
                  <a:pt x="2654187" y="4709565"/>
                </a:lnTo>
                <a:lnTo>
                  <a:pt x="2743200" y="4733841"/>
                </a:lnTo>
                <a:lnTo>
                  <a:pt x="2759384" y="4822853"/>
                </a:lnTo>
                <a:lnTo>
                  <a:pt x="2896948" y="4839037"/>
                </a:lnTo>
                <a:lnTo>
                  <a:pt x="2953592" y="4822853"/>
                </a:lnTo>
                <a:lnTo>
                  <a:pt x="2994053" y="4887589"/>
                </a:lnTo>
                <a:lnTo>
                  <a:pt x="3220630" y="4855221"/>
                </a:lnTo>
                <a:lnTo>
                  <a:pt x="3228722" y="4863313"/>
                </a:lnTo>
                <a:lnTo>
                  <a:pt x="3342010" y="4847129"/>
                </a:lnTo>
                <a:lnTo>
                  <a:pt x="3422931" y="4887589"/>
                </a:lnTo>
                <a:lnTo>
                  <a:pt x="3503851" y="4919958"/>
                </a:lnTo>
                <a:lnTo>
                  <a:pt x="3592863" y="4790485"/>
                </a:lnTo>
                <a:lnTo>
                  <a:pt x="3689968" y="4701473"/>
                </a:lnTo>
                <a:lnTo>
                  <a:pt x="3973189" y="4466804"/>
                </a:lnTo>
                <a:lnTo>
                  <a:pt x="4078385" y="4304963"/>
                </a:lnTo>
                <a:lnTo>
                  <a:pt x="4215950" y="4151214"/>
                </a:lnTo>
                <a:lnTo>
                  <a:pt x="4264502" y="4046018"/>
                </a:lnTo>
                <a:lnTo>
                  <a:pt x="4264502" y="3948913"/>
                </a:lnTo>
                <a:lnTo>
                  <a:pt x="4191674" y="3851809"/>
                </a:lnTo>
                <a:lnTo>
                  <a:pt x="4191674" y="3633324"/>
                </a:lnTo>
                <a:lnTo>
                  <a:pt x="4086477" y="3584772"/>
                </a:lnTo>
                <a:lnTo>
                  <a:pt x="4143122" y="3309643"/>
                </a:lnTo>
                <a:lnTo>
                  <a:pt x="4232134" y="3050697"/>
                </a:lnTo>
                <a:lnTo>
                  <a:pt x="4337331" y="2929317"/>
                </a:lnTo>
                <a:lnTo>
                  <a:pt x="4329238" y="2832212"/>
                </a:lnTo>
                <a:lnTo>
                  <a:pt x="4159306" y="2702740"/>
                </a:lnTo>
                <a:lnTo>
                  <a:pt x="4175490" y="2605635"/>
                </a:lnTo>
                <a:lnTo>
                  <a:pt x="4248318" y="2484255"/>
                </a:lnTo>
                <a:lnTo>
                  <a:pt x="4313054" y="2330506"/>
                </a:lnTo>
                <a:lnTo>
                  <a:pt x="4385883" y="2192942"/>
                </a:lnTo>
                <a:lnTo>
                  <a:pt x="4248318" y="2160574"/>
                </a:lnTo>
                <a:lnTo>
                  <a:pt x="4248318" y="1998733"/>
                </a:lnTo>
                <a:lnTo>
                  <a:pt x="4078385" y="1844984"/>
                </a:lnTo>
                <a:lnTo>
                  <a:pt x="4054109" y="1739788"/>
                </a:lnTo>
                <a:lnTo>
                  <a:pt x="4070293" y="1602223"/>
                </a:lnTo>
                <a:lnTo>
                  <a:pt x="3892269" y="1642683"/>
                </a:lnTo>
                <a:lnTo>
                  <a:pt x="3609047" y="1561763"/>
                </a:lnTo>
                <a:lnTo>
                  <a:pt x="3439115" y="1634591"/>
                </a:lnTo>
                <a:lnTo>
                  <a:pt x="3366286" y="1634591"/>
                </a:lnTo>
                <a:lnTo>
                  <a:pt x="3325826" y="1472751"/>
                </a:lnTo>
                <a:lnTo>
                  <a:pt x="3317734" y="1270450"/>
                </a:lnTo>
                <a:lnTo>
                  <a:pt x="3301550" y="1197621"/>
                </a:lnTo>
                <a:lnTo>
                  <a:pt x="3422931" y="1124793"/>
                </a:lnTo>
                <a:lnTo>
                  <a:pt x="3244906" y="930584"/>
                </a:lnTo>
                <a:lnTo>
                  <a:pt x="3147801" y="857756"/>
                </a:lnTo>
                <a:lnTo>
                  <a:pt x="3042605" y="849664"/>
                </a:lnTo>
                <a:lnTo>
                  <a:pt x="3058789" y="736375"/>
                </a:lnTo>
                <a:lnTo>
                  <a:pt x="3002145" y="574535"/>
                </a:lnTo>
                <a:lnTo>
                  <a:pt x="3058789" y="566443"/>
                </a:lnTo>
                <a:lnTo>
                  <a:pt x="3058789" y="525982"/>
                </a:lnTo>
                <a:lnTo>
                  <a:pt x="2929316" y="558351"/>
                </a:lnTo>
                <a:lnTo>
                  <a:pt x="2880764" y="598811"/>
                </a:lnTo>
                <a:lnTo>
                  <a:pt x="2743200" y="598811"/>
                </a:lnTo>
                <a:lnTo>
                  <a:pt x="2977869" y="461246"/>
                </a:lnTo>
                <a:lnTo>
                  <a:pt x="2913132" y="412694"/>
                </a:lnTo>
                <a:lnTo>
                  <a:pt x="2953592" y="339866"/>
                </a:lnTo>
                <a:lnTo>
                  <a:pt x="3018329" y="315589"/>
                </a:lnTo>
                <a:lnTo>
                  <a:pt x="2969777" y="242761"/>
                </a:lnTo>
                <a:lnTo>
                  <a:pt x="2913132" y="161841"/>
                </a:lnTo>
                <a:lnTo>
                  <a:pt x="2961685" y="113289"/>
                </a:lnTo>
                <a:lnTo>
                  <a:pt x="2727015" y="0"/>
                </a:lnTo>
                <a:lnTo>
                  <a:pt x="2646095" y="56644"/>
                </a:lnTo>
                <a:lnTo>
                  <a:pt x="2581359" y="56644"/>
                </a:lnTo>
                <a:lnTo>
                  <a:pt x="2508531" y="40460"/>
                </a:lnTo>
                <a:close/>
              </a:path>
            </a:pathLst>
          </a:custGeom>
          <a:blipFill dpi="0" rotWithShape="1">
            <a:blip r:embed="rId2"/>
            <a:srcRect/>
            <a:stretch>
              <a:fillRect l="-10397" t="-11063" r="-5328" b="-1689"/>
            </a:stretch>
          </a:blipFill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8BEDB4-3AD5-FF54-A6ED-9840076EDEAE}"/>
              </a:ext>
            </a:extLst>
          </p:cNvPr>
          <p:cNvSpPr txBox="1"/>
          <p:nvPr/>
        </p:nvSpPr>
        <p:spPr>
          <a:xfrm>
            <a:off x="8797044" y="5816759"/>
            <a:ext cx="29157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3AAA37"/>
                </a:solidFill>
              </a:rPr>
              <a:t>Population 78,900 </a:t>
            </a:r>
          </a:p>
          <a:p>
            <a:pPr algn="ctr"/>
            <a:r>
              <a:rPr lang="en-GB" sz="1400" dirty="0"/>
              <a:t>(rounded to nearest 100)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62B33A7-EB28-AC68-8AC6-BBBC003C74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736" y="2079546"/>
            <a:ext cx="3767725" cy="250411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746AFD7-30C7-F9D0-59C4-F04E4C85010E}"/>
              </a:ext>
            </a:extLst>
          </p:cNvPr>
          <p:cNvSpPr txBox="1"/>
          <p:nvPr/>
        </p:nvSpPr>
        <p:spPr>
          <a:xfrm>
            <a:off x="803425" y="1597180"/>
            <a:ext cx="2363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Kettering Town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26D27C9-2B7F-B273-87A5-00FC5B0DFA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8814" y="1743010"/>
            <a:ext cx="3811856" cy="282892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93FD780-CB21-0708-0283-C4C46E4FEB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8105" y="4665914"/>
            <a:ext cx="6640731" cy="2192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668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46DF4-8F87-D391-6734-16D9E24D2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6534"/>
            <a:ext cx="10515600" cy="527981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2400" dirty="0"/>
              <a:t>Community Wellbeing Forum 12:30-2:30 pm</a:t>
            </a:r>
          </a:p>
          <a:p>
            <a:pPr lvl="1">
              <a:lnSpc>
                <a:spcPct val="100000"/>
              </a:lnSpc>
            </a:pPr>
            <a:r>
              <a:rPr lang="en-GB" sz="2000" dirty="0"/>
              <a:t>September 7</a:t>
            </a:r>
            <a:r>
              <a:rPr lang="en-GB" sz="2000" baseline="30000" dirty="0"/>
              <a:t>th </a:t>
            </a:r>
            <a:r>
              <a:rPr lang="en-GB" sz="2000" dirty="0"/>
              <a:t> Cornmarket Hall</a:t>
            </a:r>
          </a:p>
          <a:p>
            <a:pPr lvl="1">
              <a:lnSpc>
                <a:spcPct val="100000"/>
              </a:lnSpc>
            </a:pPr>
            <a:r>
              <a:rPr lang="en-GB" sz="2000" dirty="0"/>
              <a:t>December 7</a:t>
            </a:r>
            <a:r>
              <a:rPr lang="en-GB" sz="2000" baseline="30000" dirty="0"/>
              <a:t>th</a:t>
            </a:r>
            <a:r>
              <a:rPr lang="en-GB" sz="2000" dirty="0"/>
              <a:t> </a:t>
            </a:r>
          </a:p>
          <a:p>
            <a:pPr lvl="1">
              <a:lnSpc>
                <a:spcPct val="100000"/>
              </a:lnSpc>
            </a:pPr>
            <a:endParaRPr lang="en-GB" sz="2000" dirty="0"/>
          </a:p>
          <a:p>
            <a:pPr lvl="1">
              <a:lnSpc>
                <a:spcPct val="100000"/>
              </a:lnSpc>
            </a:pPr>
            <a:endParaRPr lang="en-GB" sz="2000" dirty="0"/>
          </a:p>
          <a:p>
            <a:pPr>
              <a:lnSpc>
                <a:spcPct val="100000"/>
              </a:lnSpc>
            </a:pPr>
            <a:r>
              <a:rPr lang="en-GB" sz="2400" dirty="0"/>
              <a:t>Local Area Partnership (LAP) 6:30-8:30pm</a:t>
            </a:r>
          </a:p>
          <a:p>
            <a:pPr lvl="1">
              <a:lnSpc>
                <a:spcPct val="100000"/>
              </a:lnSpc>
            </a:pPr>
            <a:r>
              <a:rPr lang="en-GB" sz="2000" dirty="0"/>
              <a:t>28</a:t>
            </a:r>
            <a:r>
              <a:rPr lang="en-GB" sz="2000" baseline="30000" dirty="0"/>
              <a:t>th</a:t>
            </a:r>
            <a:r>
              <a:rPr lang="en-GB" sz="2000" dirty="0"/>
              <a:t> September</a:t>
            </a:r>
          </a:p>
          <a:p>
            <a:pPr lvl="1">
              <a:lnSpc>
                <a:spcPct val="100000"/>
              </a:lnSpc>
            </a:pPr>
            <a:r>
              <a:rPr lang="en-GB" sz="2000" dirty="0"/>
              <a:t>26</a:t>
            </a:r>
            <a:r>
              <a:rPr lang="en-GB" sz="2000" baseline="30000" dirty="0"/>
              <a:t>th</a:t>
            </a:r>
            <a:r>
              <a:rPr lang="en-GB" sz="2000" dirty="0"/>
              <a:t> October</a:t>
            </a:r>
          </a:p>
          <a:p>
            <a:pPr lvl="1">
              <a:lnSpc>
                <a:spcPct val="100000"/>
              </a:lnSpc>
            </a:pPr>
            <a:r>
              <a:rPr lang="en-GB" sz="2000" dirty="0"/>
              <a:t>23 November</a:t>
            </a:r>
          </a:p>
          <a:p>
            <a:pPr lvl="1">
              <a:lnSpc>
                <a:spcPct val="100000"/>
              </a:lnSpc>
            </a:pPr>
            <a:endParaRPr lang="en-GB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A49431-5564-12C6-EBD8-6346C695E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344354"/>
            <a:ext cx="2743200" cy="365125"/>
          </a:xfrm>
        </p:spPr>
        <p:txBody>
          <a:bodyPr/>
          <a:lstStyle/>
          <a:p>
            <a:pPr algn="ctr"/>
            <a:fld id="{905393A4-8595-43C4-990F-EDF41A0D4E0F}" type="slidenum">
              <a:rPr lang="en-GB" smtClean="0">
                <a:solidFill>
                  <a:schemeClr val="tx1"/>
                </a:solidFill>
              </a:rPr>
              <a:pPr algn="ctr"/>
              <a:t>7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6" name="Picture 5" descr="Sense of Place logo">
            <a:extLst>
              <a:ext uri="{FF2B5EF4-FFF2-40B4-BE49-F238E27FC236}">
                <a16:creationId xmlns:a16="http://schemas.microsoft.com/office/drawing/2014/main" id="{1656B7AB-8494-001D-E59C-614EB0BF7B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22" y="6141538"/>
            <a:ext cx="1288814" cy="313303"/>
          </a:xfrm>
          <a:prstGeom prst="rect">
            <a:avLst/>
          </a:prstGeom>
        </p:spPr>
      </p:pic>
      <p:pic>
        <p:nvPicPr>
          <p:cNvPr id="7" name="Picture 6" descr="Integrated Care Northamptonshire logo">
            <a:extLst>
              <a:ext uri="{FF2B5EF4-FFF2-40B4-BE49-F238E27FC236}">
                <a16:creationId xmlns:a16="http://schemas.microsoft.com/office/drawing/2014/main" id="{29EE2EE6-92CB-31EC-4740-AF7C4A2A7F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721" y="6087637"/>
            <a:ext cx="1277657" cy="39333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632464F-E1D2-0FCC-72C2-8E0351F07297}"/>
              </a:ext>
            </a:extLst>
          </p:cNvPr>
          <p:cNvSpPr txBox="1"/>
          <p:nvPr/>
        </p:nvSpPr>
        <p:spPr>
          <a:xfrm>
            <a:off x="-189522" y="169407"/>
            <a:ext cx="11733746" cy="55399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GB" sz="3200" b="1" u="sng" kern="100" dirty="0">
                <a:latin typeface="Calibri"/>
                <a:ea typeface="Calibri" panose="020F0502020204030204" pitchFamily="34" charset="0"/>
                <a:cs typeface="Times New Roman"/>
              </a:rPr>
              <a:t>How to get involved</a:t>
            </a:r>
            <a:endParaRPr lang="en-GB" sz="3200" b="1" u="sng" kern="100" dirty="0">
              <a:solidFill>
                <a:srgbClr val="3AAA37"/>
              </a:solidFill>
              <a:effectLst/>
              <a:latin typeface="Calibri"/>
              <a:ea typeface="Calibri" panose="020F0502020204030204" pitchFamily="34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89220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>
            <a:extLst>
              <a:ext uri="{FF2B5EF4-FFF2-40B4-BE49-F238E27FC236}">
                <a16:creationId xmlns:a16="http://schemas.microsoft.com/office/drawing/2014/main" id="{D6817918-B8D3-E39C-8804-8C17CE389328}"/>
              </a:ext>
            </a:extLst>
          </p:cNvPr>
          <p:cNvSpPr/>
          <p:nvPr/>
        </p:nvSpPr>
        <p:spPr>
          <a:xfrm>
            <a:off x="1737629" y="780672"/>
            <a:ext cx="3045583" cy="5115507"/>
          </a:xfrm>
          <a:custGeom>
            <a:avLst/>
            <a:gdLst>
              <a:gd name="connsiteX0" fmla="*/ 0 w 4907902"/>
              <a:gd name="connsiteY0" fmla="*/ 2490325 h 4980650"/>
              <a:gd name="connsiteX1" fmla="*/ 2453951 w 4907902"/>
              <a:gd name="connsiteY1" fmla="*/ 0 h 4980650"/>
              <a:gd name="connsiteX2" fmla="*/ 4907902 w 4907902"/>
              <a:gd name="connsiteY2" fmla="*/ 2490325 h 4980650"/>
              <a:gd name="connsiteX3" fmla="*/ 2453951 w 4907902"/>
              <a:gd name="connsiteY3" fmla="*/ 4980650 h 4980650"/>
              <a:gd name="connsiteX4" fmla="*/ 0 w 4907902"/>
              <a:gd name="connsiteY4" fmla="*/ 2490325 h 4980650"/>
              <a:gd name="connsiteX0" fmla="*/ 6 w 4907908"/>
              <a:gd name="connsiteY0" fmla="*/ 2508986 h 4999311"/>
              <a:gd name="connsiteX1" fmla="*/ 2435296 w 4907908"/>
              <a:gd name="connsiteY1" fmla="*/ 0 h 4999311"/>
              <a:gd name="connsiteX2" fmla="*/ 4907908 w 4907908"/>
              <a:gd name="connsiteY2" fmla="*/ 2508986 h 4999311"/>
              <a:gd name="connsiteX3" fmla="*/ 2453957 w 4907908"/>
              <a:gd name="connsiteY3" fmla="*/ 4999311 h 4999311"/>
              <a:gd name="connsiteX4" fmla="*/ 6 w 4907908"/>
              <a:gd name="connsiteY4" fmla="*/ 2508986 h 4999311"/>
              <a:gd name="connsiteX0" fmla="*/ 6 w 4907908"/>
              <a:gd name="connsiteY0" fmla="*/ 2499656 h 4989981"/>
              <a:gd name="connsiteX1" fmla="*/ 2435296 w 4907908"/>
              <a:gd name="connsiteY1" fmla="*/ 0 h 4989981"/>
              <a:gd name="connsiteX2" fmla="*/ 4907908 w 4907908"/>
              <a:gd name="connsiteY2" fmla="*/ 2499656 h 4989981"/>
              <a:gd name="connsiteX3" fmla="*/ 2453957 w 4907908"/>
              <a:gd name="connsiteY3" fmla="*/ 4989981 h 4989981"/>
              <a:gd name="connsiteX4" fmla="*/ 6 w 4907908"/>
              <a:gd name="connsiteY4" fmla="*/ 2499656 h 4989981"/>
              <a:gd name="connsiteX0" fmla="*/ 5 w 4907907"/>
              <a:gd name="connsiteY0" fmla="*/ 2499656 h 4989981"/>
              <a:gd name="connsiteX1" fmla="*/ 2435295 w 4907907"/>
              <a:gd name="connsiteY1" fmla="*/ 0 h 4989981"/>
              <a:gd name="connsiteX2" fmla="*/ 4907907 w 4907907"/>
              <a:gd name="connsiteY2" fmla="*/ 2499656 h 4989981"/>
              <a:gd name="connsiteX3" fmla="*/ 2453956 w 4907907"/>
              <a:gd name="connsiteY3" fmla="*/ 4989981 h 4989981"/>
              <a:gd name="connsiteX4" fmla="*/ 5 w 4907907"/>
              <a:gd name="connsiteY4" fmla="*/ 2499656 h 4989981"/>
              <a:gd name="connsiteX0" fmla="*/ 2277014 w 2472956"/>
              <a:gd name="connsiteY0" fmla="*/ 2518323 h 4989991"/>
              <a:gd name="connsiteX1" fmla="*/ 344 w 2472956"/>
              <a:gd name="connsiteY1" fmla="*/ 6 h 4989991"/>
              <a:gd name="connsiteX2" fmla="*/ 2472956 w 2472956"/>
              <a:gd name="connsiteY2" fmla="*/ 2499662 h 4989991"/>
              <a:gd name="connsiteX3" fmla="*/ 19005 w 2472956"/>
              <a:gd name="connsiteY3" fmla="*/ 4989987 h 4989991"/>
              <a:gd name="connsiteX4" fmla="*/ 2277014 w 2472956"/>
              <a:gd name="connsiteY4" fmla="*/ 2518323 h 4989991"/>
              <a:gd name="connsiteX0" fmla="*/ 2277014 w 2472956"/>
              <a:gd name="connsiteY0" fmla="*/ 2518323 h 4989991"/>
              <a:gd name="connsiteX1" fmla="*/ 344 w 2472956"/>
              <a:gd name="connsiteY1" fmla="*/ 6 h 4989991"/>
              <a:gd name="connsiteX2" fmla="*/ 2472956 w 2472956"/>
              <a:gd name="connsiteY2" fmla="*/ 2499662 h 4989991"/>
              <a:gd name="connsiteX3" fmla="*/ 19005 w 2472956"/>
              <a:gd name="connsiteY3" fmla="*/ 4989987 h 4989991"/>
              <a:gd name="connsiteX4" fmla="*/ 2277014 w 2472956"/>
              <a:gd name="connsiteY4" fmla="*/ 2518323 h 4989991"/>
              <a:gd name="connsiteX0" fmla="*/ 2286342 w 2482284"/>
              <a:gd name="connsiteY0" fmla="*/ 2536984 h 5008652"/>
              <a:gd name="connsiteX1" fmla="*/ 342 w 2482284"/>
              <a:gd name="connsiteY1" fmla="*/ 6 h 5008652"/>
              <a:gd name="connsiteX2" fmla="*/ 2482284 w 2482284"/>
              <a:gd name="connsiteY2" fmla="*/ 2518323 h 5008652"/>
              <a:gd name="connsiteX3" fmla="*/ 28333 w 2482284"/>
              <a:gd name="connsiteY3" fmla="*/ 5008648 h 5008652"/>
              <a:gd name="connsiteX4" fmla="*/ 2286342 w 2482284"/>
              <a:gd name="connsiteY4" fmla="*/ 2536984 h 5008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2284" h="5008652">
                <a:moveTo>
                  <a:pt x="2286342" y="2536984"/>
                </a:moveTo>
                <a:cubicBezTo>
                  <a:pt x="2281677" y="1702210"/>
                  <a:pt x="-32315" y="3116"/>
                  <a:pt x="342" y="6"/>
                </a:cubicBezTo>
                <a:cubicBezTo>
                  <a:pt x="32999" y="-3104"/>
                  <a:pt x="2482284" y="1142954"/>
                  <a:pt x="2482284" y="2518323"/>
                </a:cubicBezTo>
                <a:cubicBezTo>
                  <a:pt x="2482284" y="3893692"/>
                  <a:pt x="60990" y="5005538"/>
                  <a:pt x="28333" y="5008648"/>
                </a:cubicBezTo>
                <a:cubicBezTo>
                  <a:pt x="-4324" y="5011758"/>
                  <a:pt x="2291007" y="3371758"/>
                  <a:pt x="2286342" y="2536984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E7285D-2CFE-B424-9DCB-5DAF1D82BFB1}"/>
              </a:ext>
            </a:extLst>
          </p:cNvPr>
          <p:cNvSpPr txBox="1"/>
          <p:nvPr/>
        </p:nvSpPr>
        <p:spPr>
          <a:xfrm>
            <a:off x="233265" y="226507"/>
            <a:ext cx="11733746" cy="55399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GB" sz="3200" b="1" u="sng" kern="100">
                <a:solidFill>
                  <a:srgbClr val="3AAA37"/>
                </a:solidFill>
                <a:latin typeface="Calibri"/>
                <a:ea typeface="Calibri" panose="020F0502020204030204" pitchFamily="34" charset="0"/>
                <a:cs typeface="Times New Roman"/>
              </a:rPr>
              <a:t>Kettering Rural LAP: Breaking down barriers to services</a:t>
            </a:r>
            <a:endParaRPr lang="en-GB" sz="3200" b="1" u="sng" kern="100">
              <a:solidFill>
                <a:srgbClr val="3AAA37"/>
              </a:solidFill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Sense of Place logo">
            <a:extLst>
              <a:ext uri="{FF2B5EF4-FFF2-40B4-BE49-F238E27FC236}">
                <a16:creationId xmlns:a16="http://schemas.microsoft.com/office/drawing/2014/main" id="{D0CD8344-3CDC-D6B9-E263-3EA709E337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22" y="6141538"/>
            <a:ext cx="1288814" cy="313303"/>
          </a:xfrm>
          <a:prstGeom prst="rect">
            <a:avLst/>
          </a:prstGeom>
        </p:spPr>
      </p:pic>
      <p:pic>
        <p:nvPicPr>
          <p:cNvPr id="8" name="Picture 7" descr="Integrated Care Northamptonshire logo">
            <a:extLst>
              <a:ext uri="{FF2B5EF4-FFF2-40B4-BE49-F238E27FC236}">
                <a16:creationId xmlns:a16="http://schemas.microsoft.com/office/drawing/2014/main" id="{16D4C849-9C99-0CCE-AF78-5BC0A15072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721" y="6088803"/>
            <a:ext cx="1277657" cy="393331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903F3BE5-A59D-8E8B-525C-B3080B7D3F2D}"/>
              </a:ext>
            </a:extLst>
          </p:cNvPr>
          <p:cNvGrpSpPr/>
          <p:nvPr/>
        </p:nvGrpSpPr>
        <p:grpSpPr>
          <a:xfrm>
            <a:off x="1332306" y="2047331"/>
            <a:ext cx="2371962" cy="2371750"/>
            <a:chOff x="1804855" y="1514517"/>
            <a:chExt cx="2371962" cy="237175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BFB5FD8-5271-B75D-680C-ACD3C795690C}"/>
                </a:ext>
              </a:extLst>
            </p:cNvPr>
            <p:cNvSpPr/>
            <p:nvPr/>
          </p:nvSpPr>
          <p:spPr>
            <a:xfrm>
              <a:off x="1804855" y="1514517"/>
              <a:ext cx="2371962" cy="2371750"/>
            </a:xfrm>
            <a:prstGeom prst="ellipse">
              <a:avLst/>
            </a:prstGeom>
            <a:solidFill>
              <a:srgbClr val="3AAA3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Oval 4">
              <a:extLst>
                <a:ext uri="{FF2B5EF4-FFF2-40B4-BE49-F238E27FC236}">
                  <a16:creationId xmlns:a16="http://schemas.microsoft.com/office/drawing/2014/main" id="{8287709A-BF81-E391-CFD5-1B16EAF06DDD}"/>
                </a:ext>
              </a:extLst>
            </p:cNvPr>
            <p:cNvSpPr txBox="1"/>
            <p:nvPr/>
          </p:nvSpPr>
          <p:spPr>
            <a:xfrm>
              <a:off x="2152221" y="1861852"/>
              <a:ext cx="1677230" cy="16770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b="1" u="sng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LAP Priority</a:t>
              </a:r>
            </a:p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b="1">
                  <a:solidFill>
                    <a:schemeClr val="tx1"/>
                  </a:solidFill>
                  <a:latin typeface="Arial"/>
                  <a:cs typeface="Arial"/>
                </a:rPr>
                <a:t>Breaking down barriers</a:t>
              </a:r>
              <a:r>
                <a:rPr lang="en-GB" sz="1800" b="1" kern="1200">
                  <a:solidFill>
                    <a:schemeClr val="tx1"/>
                  </a:solidFill>
                  <a:latin typeface="Arial"/>
                  <a:cs typeface="Arial"/>
                </a:rPr>
                <a:t> to services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C6D1BEE-89B4-2962-47DC-17EE806E7D85}"/>
              </a:ext>
            </a:extLst>
          </p:cNvPr>
          <p:cNvGrpSpPr/>
          <p:nvPr/>
        </p:nvGrpSpPr>
        <p:grpSpPr>
          <a:xfrm>
            <a:off x="2913508" y="915718"/>
            <a:ext cx="4836118" cy="1403889"/>
            <a:chOff x="3591931" y="938228"/>
            <a:chExt cx="4878234" cy="1441714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0D3DD90D-08DD-3842-0222-388FFFA737A5}"/>
                </a:ext>
              </a:extLst>
            </p:cNvPr>
            <p:cNvSpPr/>
            <p:nvPr/>
          </p:nvSpPr>
          <p:spPr>
            <a:xfrm>
              <a:off x="3591931" y="938228"/>
              <a:ext cx="1542182" cy="144171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n-GB" sz="1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Communication between services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BE0C008-2951-908E-8C32-7C80D0D8B0F9}"/>
                </a:ext>
              </a:extLst>
            </p:cNvPr>
            <p:cNvSpPr txBox="1"/>
            <p:nvPr/>
          </p:nvSpPr>
          <p:spPr>
            <a:xfrm>
              <a:off x="4935529" y="1169473"/>
              <a:ext cx="3534636" cy="1043028"/>
            </a:xfrm>
            <a:prstGeom prst="rect">
              <a:avLst/>
            </a:prstGeom>
            <a:solidFill>
              <a:srgbClr val="3AAA37"/>
            </a:solidFill>
          </p:spPr>
          <p:txBody>
            <a:bodyPr wrap="square" lIns="91440" tIns="45720" rIns="91440" bIns="45720" rtlCol="0" anchor="t">
              <a:spAutoFit/>
            </a:bodyPr>
            <a:lstStyle/>
            <a:p>
              <a:pPr marL="171450" lvl="0" indent="-171450">
                <a:buFontTx/>
                <a:buChar char="-"/>
              </a:pPr>
              <a:r>
                <a:rPr lang="en-GB" sz="1200">
                  <a:latin typeface="Arial"/>
                  <a:cs typeface="Arial"/>
                </a:rPr>
                <a:t>Contact details shared via task group consent form, circulation list created</a:t>
              </a:r>
            </a:p>
            <a:p>
              <a:pPr marL="171450" lvl="0" indent="-171450">
                <a:buFontTx/>
                <a:buChar char="-"/>
              </a:pPr>
              <a:r>
                <a:rPr lang="en-GB" sz="1200">
                  <a:latin typeface="Arial"/>
                  <a:cs typeface="Arial"/>
                </a:rPr>
                <a:t>Collaboration between services, e.g. Rushton Comm bus attending ACRE friendship visits</a:t>
              </a:r>
            </a:p>
            <a:p>
              <a:pPr marL="171450" lvl="0" indent="-171450">
                <a:buFontTx/>
                <a:buChar char="-"/>
              </a:pPr>
              <a:r>
                <a:rPr lang="en-GB" sz="1200">
                  <a:latin typeface="Arial"/>
                  <a:cs typeface="Arial"/>
                </a:rPr>
                <a:t>Local library visits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F8600B9-31C7-7F4F-2C64-AF342E4E8755}"/>
              </a:ext>
            </a:extLst>
          </p:cNvPr>
          <p:cNvGrpSpPr/>
          <p:nvPr/>
        </p:nvGrpSpPr>
        <p:grpSpPr>
          <a:xfrm>
            <a:off x="3803254" y="2723742"/>
            <a:ext cx="4093211" cy="1270129"/>
            <a:chOff x="4304059" y="2831200"/>
            <a:chExt cx="3836395" cy="1270129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6EF860E2-5671-DF29-9601-FD5B97C4BF06}"/>
                </a:ext>
              </a:extLst>
            </p:cNvPr>
            <p:cNvSpPr/>
            <p:nvPr/>
          </p:nvSpPr>
          <p:spPr>
            <a:xfrm>
              <a:off x="4304059" y="2831200"/>
              <a:ext cx="1283859" cy="127012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n-GB" sz="9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Understanding of local needs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BE9842A-302B-AD6F-F8EB-83C50B6BAC89}"/>
                </a:ext>
              </a:extLst>
            </p:cNvPr>
            <p:cNvSpPr txBox="1"/>
            <p:nvPr/>
          </p:nvSpPr>
          <p:spPr>
            <a:xfrm>
              <a:off x="5507018" y="3041732"/>
              <a:ext cx="2633436" cy="830997"/>
            </a:xfrm>
            <a:prstGeom prst="rect">
              <a:avLst/>
            </a:prstGeom>
            <a:solidFill>
              <a:srgbClr val="3AAA37"/>
            </a:solidFill>
          </p:spPr>
          <p:txBody>
            <a:bodyPr wrap="square" rtlCol="0">
              <a:spAutoFit/>
            </a:bodyPr>
            <a:lstStyle/>
            <a:p>
              <a:pPr marL="171450" lvl="0" indent="-171450">
                <a:buFontTx/>
                <a:buChar char="-"/>
              </a:pPr>
              <a:r>
                <a:rPr lang="en-GB" sz="1200">
                  <a:latin typeface="Arial" panose="020B0604020202020204" pitchFamily="34" charset="0"/>
                  <a:cs typeface="Arial" panose="020B0604020202020204" pitchFamily="34" charset="0"/>
                </a:rPr>
                <a:t>Consultation of residents using survey &amp; informal engagement</a:t>
              </a:r>
            </a:p>
            <a:p>
              <a:pPr marL="171450" lvl="0" indent="-171450">
                <a:buFontTx/>
                <a:buChar char="-"/>
              </a:pPr>
              <a:r>
                <a:rPr lang="en-GB" sz="1200">
                  <a:latin typeface="Arial" panose="020B0604020202020204" pitchFamily="34" charset="0"/>
                  <a:cs typeface="Arial" panose="020B0604020202020204" pitchFamily="34" charset="0"/>
                </a:rPr>
                <a:t>Data collected from local organisations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6868D01-8DCD-A7AF-6DD6-E2161E0C40FF}"/>
              </a:ext>
            </a:extLst>
          </p:cNvPr>
          <p:cNvGrpSpPr/>
          <p:nvPr/>
        </p:nvGrpSpPr>
        <p:grpSpPr>
          <a:xfrm>
            <a:off x="2970230" y="4554294"/>
            <a:ext cx="3381287" cy="1266826"/>
            <a:chOff x="3880226" y="3785138"/>
            <a:chExt cx="3381287" cy="1266826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82839901-61C6-9E7B-C088-141925B82B09}"/>
                </a:ext>
              </a:extLst>
            </p:cNvPr>
            <p:cNvSpPr/>
            <p:nvPr/>
          </p:nvSpPr>
          <p:spPr>
            <a:xfrm>
              <a:off x="3880226" y="3785138"/>
              <a:ext cx="1369802" cy="126682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n-GB" sz="1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Promoting local services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F9EA99E-F73C-310E-F134-A41AF94E46BB}"/>
                </a:ext>
              </a:extLst>
            </p:cNvPr>
            <p:cNvSpPr txBox="1"/>
            <p:nvPr/>
          </p:nvSpPr>
          <p:spPr>
            <a:xfrm>
              <a:off x="5183179" y="4130481"/>
              <a:ext cx="2078334" cy="646331"/>
            </a:xfrm>
            <a:prstGeom prst="rect">
              <a:avLst/>
            </a:prstGeom>
            <a:solidFill>
              <a:srgbClr val="3AAA37"/>
            </a:solidFill>
          </p:spPr>
          <p:txBody>
            <a:bodyPr wrap="square" lIns="91440" tIns="45720" rIns="91440" bIns="45720" rtlCol="0" anchor="t">
              <a:spAutoFit/>
            </a:bodyPr>
            <a:lstStyle/>
            <a:p>
              <a:pPr marL="171450" lvl="0" indent="-171450">
                <a:buFontTx/>
                <a:buChar char="-"/>
              </a:pPr>
              <a:r>
                <a:rPr lang="en-GB" sz="1200">
                  <a:latin typeface="Arial"/>
                  <a:cs typeface="Arial"/>
                </a:rPr>
                <a:t>Services brought to rural locations using ‘one-stop-shop'</a:t>
              </a:r>
              <a:endParaRPr lang="en-GB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4E4E397-E2F9-BD4C-398E-9E5A55B68D80}"/>
              </a:ext>
            </a:extLst>
          </p:cNvPr>
          <p:cNvSpPr/>
          <p:nvPr/>
        </p:nvSpPr>
        <p:spPr>
          <a:xfrm>
            <a:off x="8652065" y="1277817"/>
            <a:ext cx="2476870" cy="431862"/>
          </a:xfrm>
          <a:prstGeom prst="roundRect">
            <a:avLst/>
          </a:prstGeom>
          <a:solidFill>
            <a:srgbClr val="CDCDC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>
                <a:solidFill>
                  <a:srgbClr val="3AAA37"/>
                </a:solidFill>
              </a:rPr>
              <a:t>Email: </a:t>
            </a:r>
            <a:r>
              <a:rPr lang="en-GB" sz="1200">
                <a:solidFill>
                  <a:srgbClr val="3AAA37"/>
                </a:solidFill>
              </a:rPr>
              <a:t>All consenting partners</a:t>
            </a:r>
            <a:endParaRPr lang="en-GB" sz="1200">
              <a:solidFill>
                <a:srgbClr val="3AAA37"/>
              </a:solidFill>
              <a:cs typeface="Calibri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3237901-09FA-F8CE-CCEF-D833114A9FA6}"/>
              </a:ext>
            </a:extLst>
          </p:cNvPr>
          <p:cNvSpPr/>
          <p:nvPr/>
        </p:nvSpPr>
        <p:spPr>
          <a:xfrm>
            <a:off x="8652065" y="3148522"/>
            <a:ext cx="2476870" cy="431862"/>
          </a:xfrm>
          <a:prstGeom prst="roundRect">
            <a:avLst/>
          </a:prstGeom>
          <a:solidFill>
            <a:srgbClr val="CDCDC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1000" b="1">
              <a:solidFill>
                <a:srgbClr val="3AAA37"/>
              </a:solidFill>
              <a:cs typeface="Calibri"/>
            </a:endParaRPr>
          </a:p>
          <a:p>
            <a:pPr algn="ctr"/>
            <a:r>
              <a:rPr lang="en-GB" sz="1050" b="1">
                <a:solidFill>
                  <a:srgbClr val="3AAA37"/>
                </a:solidFill>
              </a:rPr>
              <a:t>Lead: </a:t>
            </a:r>
            <a:r>
              <a:rPr lang="en-GB" sz="1050">
                <a:solidFill>
                  <a:srgbClr val="3AAA37"/>
                </a:solidFill>
              </a:rPr>
              <a:t>North Northants Council</a:t>
            </a:r>
            <a:r>
              <a:rPr lang="en-GB" sz="1050" b="1">
                <a:solidFill>
                  <a:srgbClr val="3AAA37"/>
                </a:solidFill>
              </a:rPr>
              <a:t> Involved: </a:t>
            </a:r>
            <a:r>
              <a:rPr lang="en-GB" sz="1050">
                <a:solidFill>
                  <a:srgbClr val="3AAA37"/>
                </a:solidFill>
              </a:rPr>
              <a:t>Accommodation Concern, Mind, ACRE, </a:t>
            </a:r>
            <a:r>
              <a:rPr lang="en-GB" sz="1050" err="1">
                <a:solidFill>
                  <a:srgbClr val="3AAA37"/>
                </a:solidFill>
              </a:rPr>
              <a:t>Brightwayz</a:t>
            </a:r>
            <a:endParaRPr lang="en-GB" sz="1050">
              <a:solidFill>
                <a:srgbClr val="3AAA37"/>
              </a:solidFill>
              <a:cs typeface="Calibri"/>
            </a:endParaRPr>
          </a:p>
          <a:p>
            <a:pPr algn="ctr"/>
            <a:endParaRPr lang="en-GB" sz="1100">
              <a:solidFill>
                <a:srgbClr val="3AAA37"/>
              </a:solidFill>
              <a:cs typeface="Calibri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BCDABE39-0114-2523-F954-6D302BC031F8}"/>
              </a:ext>
            </a:extLst>
          </p:cNvPr>
          <p:cNvSpPr/>
          <p:nvPr/>
        </p:nvSpPr>
        <p:spPr>
          <a:xfrm>
            <a:off x="8627485" y="5019227"/>
            <a:ext cx="2612062" cy="689958"/>
          </a:xfrm>
          <a:prstGeom prst="roundRect">
            <a:avLst/>
          </a:prstGeom>
          <a:solidFill>
            <a:srgbClr val="CDCDC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b="1">
                <a:solidFill>
                  <a:srgbClr val="3AAA37"/>
                </a:solidFill>
              </a:rPr>
              <a:t>Lead: </a:t>
            </a:r>
            <a:r>
              <a:rPr lang="en-GB" sz="1000">
                <a:solidFill>
                  <a:srgbClr val="3AAA37"/>
                </a:solidFill>
              </a:rPr>
              <a:t>North Northants Council </a:t>
            </a:r>
            <a:r>
              <a:rPr lang="en-GB" sz="1000" b="1">
                <a:solidFill>
                  <a:srgbClr val="3AAA37"/>
                </a:solidFill>
              </a:rPr>
              <a:t>Involved</a:t>
            </a:r>
            <a:r>
              <a:rPr lang="en-GB" sz="1000">
                <a:solidFill>
                  <a:srgbClr val="3AAA37"/>
                </a:solidFill>
              </a:rPr>
              <a:t>: Police, Accommodation Concern, Mind, Central COOP, Alcoholics Anonymous, North Northants Council, </a:t>
            </a:r>
            <a:r>
              <a:rPr lang="en-GB" sz="1000" err="1">
                <a:solidFill>
                  <a:srgbClr val="3AAA37"/>
                </a:solidFill>
              </a:rPr>
              <a:t>Brightwayz</a:t>
            </a:r>
            <a:r>
              <a:rPr lang="en-GB" sz="1000">
                <a:solidFill>
                  <a:srgbClr val="3AAA37"/>
                </a:solidFill>
              </a:rPr>
              <a:t>, ACRE </a:t>
            </a:r>
            <a:endParaRPr lang="en-GB" sz="1050">
              <a:solidFill>
                <a:srgbClr val="3AAA37"/>
              </a:solidFill>
              <a:cs typeface="Calibri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4982E6F-2F22-88CC-1DA3-693BD11175FB}"/>
              </a:ext>
            </a:extLst>
          </p:cNvPr>
          <p:cNvSpPr/>
          <p:nvPr/>
        </p:nvSpPr>
        <p:spPr>
          <a:xfrm>
            <a:off x="525622" y="403159"/>
            <a:ext cx="739898" cy="5493019"/>
          </a:xfrm>
          <a:prstGeom prst="ellipse">
            <a:avLst/>
          </a:prstGeom>
          <a:gradFill flip="none" rotWithShape="1">
            <a:gsLst>
              <a:gs pos="0">
                <a:srgbClr val="3AAA37">
                  <a:tint val="66000"/>
                  <a:satMod val="160000"/>
                </a:srgbClr>
              </a:gs>
              <a:gs pos="50000">
                <a:srgbClr val="3AAA37">
                  <a:tint val="44500"/>
                  <a:satMod val="160000"/>
                </a:srgbClr>
              </a:gs>
              <a:gs pos="100000">
                <a:srgbClr val="3AAA37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600">
                <a:solidFill>
                  <a:schemeClr val="tx1"/>
                </a:solidFill>
              </a:rPr>
              <a:t>Improving Community Health and Wellbeing</a:t>
            </a:r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F79BF36C-1BF5-1FE8-119B-9E4BE55B7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chemeClr val="tx1"/>
                </a:solidFill>
                <a:cs typeface="Calibri"/>
              </a:rPr>
              <a:t>6</a:t>
            </a:r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385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7DE79C03D4544CA67255BA7A87DD59" ma:contentTypeVersion="17" ma:contentTypeDescription="Create a new document." ma:contentTypeScope="" ma:versionID="eaa916b084df8ca81d325b1272644dde">
  <xsd:schema xmlns:xsd="http://www.w3.org/2001/XMLSchema" xmlns:xs="http://www.w3.org/2001/XMLSchema" xmlns:p="http://schemas.microsoft.com/office/2006/metadata/properties" xmlns:ns2="8a79b042-d511-46e5-ad15-39d624c98353" xmlns:ns3="51fcad13-9fe1-4b05-83cd-be575274fc3f" targetNamespace="http://schemas.microsoft.com/office/2006/metadata/properties" ma:root="true" ma:fieldsID="0b49d8b679ddbd0c99ea6327878590cb" ns2:_="" ns3:_="">
    <xsd:import namespace="8a79b042-d511-46e5-ad15-39d624c98353"/>
    <xsd:import namespace="51fcad13-9fe1-4b05-83cd-be575274fc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79b042-d511-46e5-ad15-39d624c983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abcf87a-a517-4603-9977-ea0d869cb44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fcad13-9fe1-4b05-83cd-be575274fc3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263cf0c-22a3-47c5-a813-aad477174df0}" ma:internalName="TaxCatchAll" ma:showField="CatchAllData" ma:web="51fcad13-9fe1-4b05-83cd-be575274fc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1fcad13-9fe1-4b05-83cd-be575274fc3f" xsi:nil="true"/>
    <lcf76f155ced4ddcb4097134ff3c332f xmlns="8a79b042-d511-46e5-ad15-39d624c9835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AE92BF5-1A01-4503-83F5-4D8E906EB9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F883900-A86C-4BFA-9916-436E8878BC44}"/>
</file>

<file path=customXml/itemProps3.xml><?xml version="1.0" encoding="utf-8"?>
<ds:datastoreItem xmlns:ds="http://schemas.openxmlformats.org/officeDocument/2006/customXml" ds:itemID="{3064F969-CFDD-42F7-8C3A-00E59414EC5D}">
  <ds:schemaRefs>
    <ds:schemaRef ds:uri="http://schemas.microsoft.com/office/2006/metadata/properties"/>
    <ds:schemaRef ds:uri="http://schemas.microsoft.com/office/infopath/2007/PartnerControls"/>
    <ds:schemaRef ds:uri="d9cfb9c3-a7e5-422d-8141-aa6a6a7d48a1"/>
    <ds:schemaRef ds:uri="aac1ed1a-d4a9-4236-8139-095267d3d73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687</Words>
  <Application>Microsoft Office PowerPoint</Application>
  <PresentationFormat>Widescreen</PresentationFormat>
  <Paragraphs>95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Segoe UI</vt:lpstr>
      <vt:lpstr>Office Theme</vt:lpstr>
      <vt:lpstr>PowerPoint Presentation</vt:lpstr>
      <vt:lpstr>PowerPoint Presentation</vt:lpstr>
      <vt:lpstr>PowerPoint Presentation</vt:lpstr>
      <vt:lpstr>Kettering Urban Demographics</vt:lpstr>
      <vt:lpstr>Kettering Urban Demographics</vt:lpstr>
      <vt:lpstr>Kettering Urban Crime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Martin</dc:creator>
  <cp:lastModifiedBy>Jo Moore</cp:lastModifiedBy>
  <cp:revision>7</cp:revision>
  <dcterms:created xsi:type="dcterms:W3CDTF">2023-08-08T12:17:25Z</dcterms:created>
  <dcterms:modified xsi:type="dcterms:W3CDTF">2023-09-05T10:30:59Z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6ec094-42b0-4a3f-84e1-779791d08481_Enabled">
    <vt:lpwstr>true</vt:lpwstr>
  </property>
  <property fmtid="{D5CDD505-2E9C-101B-9397-08002B2CF9AE}" pid="3" name="MSIP_Label_de6ec094-42b0-4a3f-84e1-779791d08481_SetDate">
    <vt:lpwstr>2023-08-08T12:22:56Z</vt:lpwstr>
  </property>
  <property fmtid="{D5CDD505-2E9C-101B-9397-08002B2CF9AE}" pid="4" name="MSIP_Label_de6ec094-42b0-4a3f-84e1-779791d08481_Method">
    <vt:lpwstr>Standard</vt:lpwstr>
  </property>
  <property fmtid="{D5CDD505-2E9C-101B-9397-08002B2CF9AE}" pid="5" name="MSIP_Label_de6ec094-42b0-4a3f-84e1-779791d08481_Name">
    <vt:lpwstr>OFFICAL - Public</vt:lpwstr>
  </property>
  <property fmtid="{D5CDD505-2E9C-101B-9397-08002B2CF9AE}" pid="6" name="MSIP_Label_de6ec094-42b0-4a3f-84e1-779791d08481_SiteId">
    <vt:lpwstr>e29c0ef9-9a07-4b02-b98b-7b2d8a78d737</vt:lpwstr>
  </property>
  <property fmtid="{D5CDD505-2E9C-101B-9397-08002B2CF9AE}" pid="7" name="MSIP_Label_de6ec094-42b0-4a3f-84e1-779791d08481_ActionId">
    <vt:lpwstr>cac92893-94e1-443b-a6f1-97b159d43919</vt:lpwstr>
  </property>
  <property fmtid="{D5CDD505-2E9C-101B-9397-08002B2CF9AE}" pid="8" name="MSIP_Label_de6ec094-42b0-4a3f-84e1-779791d08481_ContentBits">
    <vt:lpwstr>0</vt:lpwstr>
  </property>
  <property fmtid="{D5CDD505-2E9C-101B-9397-08002B2CF9AE}" pid="9" name="ContentTypeId">
    <vt:lpwstr>0x0101006E9EA2658037434AA4F1B6B454AF90F5</vt:lpwstr>
  </property>
</Properties>
</file>