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9" r:id="rId4"/>
  </p:sldMasterIdLst>
  <p:notesMasterIdLst>
    <p:notesMasterId r:id="rId21"/>
  </p:notesMasterIdLst>
  <p:handoutMasterIdLst>
    <p:handoutMasterId r:id="rId22"/>
  </p:handoutMasterIdLst>
  <p:sldIdLst>
    <p:sldId id="1979" r:id="rId5"/>
    <p:sldId id="1968" r:id="rId6"/>
    <p:sldId id="1974" r:id="rId7"/>
    <p:sldId id="1931" r:id="rId8"/>
    <p:sldId id="2003" r:id="rId9"/>
    <p:sldId id="2010" r:id="rId10"/>
    <p:sldId id="2008" r:id="rId11"/>
    <p:sldId id="2011" r:id="rId12"/>
    <p:sldId id="6768" r:id="rId13"/>
    <p:sldId id="6915" r:id="rId14"/>
    <p:sldId id="1994" r:id="rId15"/>
    <p:sldId id="2078" r:id="rId16"/>
    <p:sldId id="6916" r:id="rId17"/>
    <p:sldId id="6917" r:id="rId18"/>
    <p:sldId id="1986" r:id="rId19"/>
    <p:sldId id="1981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ExtraBold" panose="00000900000000000000" pitchFamily="2" charset="0"/>
      <p:bold r:id="rId39"/>
      <p:boldItalic r:id="rId40"/>
    </p:embeddedFont>
    <p:embeddedFont>
      <p:font typeface="Poppins Medium" panose="00000600000000000000" pitchFamily="2" charset="0"/>
      <p:regular r:id="rId41"/>
      <p:italic r:id="rId42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, Amy" initials="SA" lastIdx="10" clrIdx="0">
    <p:extLst>
      <p:ext uri="{19B8F6BF-5375-455C-9EA6-DF929625EA0E}">
        <p15:presenceInfo xmlns:p15="http://schemas.microsoft.com/office/powerpoint/2012/main" userId="S::Amy.Scott@kier.co.uk::68152eac-4269-46a6-9bcf-45fa47129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242A"/>
    <a:srgbClr val="007B86"/>
    <a:srgbClr val="3D4543"/>
    <a:srgbClr val="61A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E8CC4-34C7-4D1B-8047-E09FF75AE99A}" v="23" dt="2024-01-16T13:32:34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6482"/>
  </p:normalViewPr>
  <p:slideViewPr>
    <p:cSldViewPr snapToGrid="0" showGuides="1">
      <p:cViewPr varScale="1">
        <p:scale>
          <a:sx n="86" d="100"/>
          <a:sy n="86" d="100"/>
        </p:scale>
        <p:origin x="51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4CB3-D7F7-401C-8117-E94A5FB0942C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E9192-418A-49A0-891E-619AC4871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904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EBF1-5A49-460D-B184-71354C95CE94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EDF36-E9C5-4C87-8052-98E02155D0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Simple way of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Public talk to one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Informed close 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Better team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More direct route to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Wider promotion of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Improved confidence in service - members and the public.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>
                <a:latin typeface="Arial" pitchFamily="34" charset="0"/>
                <a:cs typeface="Arial" pitchFamily="34" charset="0"/>
              </a:rPr>
              <a:t>Please use the authority Street Doctor link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Street lighting: Please note that there is a separate pathway to 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report faulty street lighting, directly to Balfour Beatty. 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During office hours : You can also call to report a fault on 0800 0850257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lightingnorthamptonshire.com/report fault.aspx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DF36-E9C5-4C87-8052-98E02155D0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79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6">
            <a:extLst>
              <a:ext uri="{FF2B5EF4-FFF2-40B4-BE49-F238E27FC236}">
                <a16:creationId xmlns:a16="http://schemas.microsoft.com/office/drawing/2014/main" id="{10E8CAC6-D536-9840-9235-CC2BA02981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0000" y="2422468"/>
            <a:ext cx="1767600" cy="205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1361CC6-A4FE-7040-B768-850F8A85B8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0000" y="324000"/>
            <a:ext cx="3581999" cy="205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9ADA6-1D1B-2848-94E4-C0883BCAD790}"/>
              </a:ext>
            </a:extLst>
          </p:cNvPr>
          <p:cNvSpPr/>
          <p:nvPr userDrawn="1"/>
        </p:nvSpPr>
        <p:spPr>
          <a:xfrm>
            <a:off x="323400" y="324000"/>
            <a:ext cx="79200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60B99D-C574-2143-9A82-4FCD9E07B863}"/>
              </a:ext>
            </a:extLst>
          </p:cNvPr>
          <p:cNvGrpSpPr/>
          <p:nvPr userDrawn="1"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DD7C80-1F6D-9A40-A41A-BCA5DB996335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92B3B-A7BB-3A47-BFC2-43D4982C0416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CB402A-C01D-8242-95D0-DF66F9F0F992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5EDA3D-98E1-344B-962D-67EE2C2ACFE2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12495-EC18-DB44-B7A2-39316ED16AFB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AE00E-FB26-424B-9D58-D8FD8F55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9DB636-7041-A74C-8112-173734B259F5}"/>
              </a:ext>
            </a:extLst>
          </p:cNvPr>
          <p:cNvSpPr/>
          <p:nvPr userDrawn="1"/>
        </p:nvSpPr>
        <p:spPr>
          <a:xfrm>
            <a:off x="1314000" y="2574000"/>
            <a:ext cx="576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62A3C57-BDC2-CB44-B131-9250CB2DB1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5" y="3735748"/>
            <a:ext cx="6075436" cy="1087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Poppins Medium" panose="00000600000000000000" pitchFamily="50" charset="0"/>
                <a:cs typeface="Poppins Medium" panose="000006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8D848DE5-11A2-E645-8628-16C539EE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5" y="2911322"/>
            <a:ext cx="6075436" cy="805710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891ADBC8-623C-8542-A052-E6DDF11306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0000" y="4518000"/>
            <a:ext cx="3581999" cy="2016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26">
            <a:extLst>
              <a:ext uri="{FF2B5EF4-FFF2-40B4-BE49-F238E27FC236}">
                <a16:creationId xmlns:a16="http://schemas.microsoft.com/office/drawing/2014/main" id="{9DEAFC34-8616-4D4D-BACF-3E8A27F197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95779" y="2422468"/>
            <a:ext cx="1767600" cy="205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4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/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D5A68-C78D-AC41-A870-8509E01E6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93200" y="72000"/>
            <a:ext cx="3600000" cy="624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72BE7-0399-9C4D-A3F7-8CC746173B8D}"/>
              </a:ext>
            </a:extLst>
          </p:cNvPr>
          <p:cNvCxnSpPr>
            <a:cxnSpLocks/>
          </p:cNvCxnSpPr>
          <p:nvPr userDrawn="1"/>
        </p:nvCxnSpPr>
        <p:spPr>
          <a:xfrm>
            <a:off x="6760469" y="2152800"/>
            <a:ext cx="543153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F44CA9-F964-BA4F-ABCF-B0F2564632B7}"/>
              </a:ext>
            </a:extLst>
          </p:cNvPr>
          <p:cNvCxnSpPr>
            <a:cxnSpLocks/>
          </p:cNvCxnSpPr>
          <p:nvPr userDrawn="1"/>
        </p:nvCxnSpPr>
        <p:spPr>
          <a:xfrm>
            <a:off x="8124602" y="4233600"/>
            <a:ext cx="40673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8C29B6-9C4C-0E4E-963D-D05AFD9987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1146143"/>
            <a:ext cx="7236000" cy="47307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A2FECB-95AD-D74F-A568-A1956F456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2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6">
            <a:extLst>
              <a:ext uri="{FF2B5EF4-FFF2-40B4-BE49-F238E27FC236}">
                <a16:creationId xmlns:a16="http://schemas.microsoft.com/office/drawing/2014/main" id="{F0CB3125-8A8D-DE4A-8A7C-2197B6398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0000" y="2422468"/>
            <a:ext cx="1767600" cy="205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8A74F7E1-82F8-3E48-98A8-5F001926C9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0000" y="324000"/>
            <a:ext cx="3581999" cy="205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F3B26A06-7438-294B-BC34-5BEF6197B9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0000" y="4518000"/>
            <a:ext cx="1767600" cy="2016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1F9160D2-230D-184B-8A12-2F44F25D77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95779" y="2422468"/>
            <a:ext cx="1767600" cy="41115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9ADA6-1D1B-2848-94E4-C0883BCAD790}"/>
              </a:ext>
            </a:extLst>
          </p:cNvPr>
          <p:cNvSpPr/>
          <p:nvPr userDrawn="1"/>
        </p:nvSpPr>
        <p:spPr>
          <a:xfrm>
            <a:off x="323399" y="324000"/>
            <a:ext cx="79200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60B99D-C574-2143-9A82-4FCD9E07B863}"/>
              </a:ext>
            </a:extLst>
          </p:cNvPr>
          <p:cNvGrpSpPr/>
          <p:nvPr userDrawn="1"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DD7C80-1F6D-9A40-A41A-BCA5DB996335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92B3B-A7BB-3A47-BFC2-43D4982C0416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CB402A-C01D-8242-95D0-DF66F9F0F992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5EDA3D-98E1-344B-962D-67EE2C2ACFE2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12495-EC18-DB44-B7A2-39316ED16AFB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AE00E-FB26-424B-9D58-D8FD8F55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3B15CB-E7A8-044D-A779-8EB9402682ED}"/>
              </a:ext>
            </a:extLst>
          </p:cNvPr>
          <p:cNvSpPr/>
          <p:nvPr userDrawn="1"/>
        </p:nvSpPr>
        <p:spPr>
          <a:xfrm>
            <a:off x="1314000" y="2574000"/>
            <a:ext cx="360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279D2-8921-5D48-81AF-83AB2BB231B3}"/>
              </a:ext>
            </a:extLst>
          </p:cNvPr>
          <p:cNvSpPr txBox="1"/>
          <p:nvPr userDrawn="1"/>
        </p:nvSpPr>
        <p:spPr>
          <a:xfrm>
            <a:off x="1271464" y="2852936"/>
            <a:ext cx="5616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1955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0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120FE-36A8-3B4C-916C-2E2873F9B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3600" y="324000"/>
            <a:ext cx="3585600" cy="62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9ADA6-1D1B-2848-94E4-C0883BCAD790}"/>
              </a:ext>
            </a:extLst>
          </p:cNvPr>
          <p:cNvSpPr/>
          <p:nvPr userDrawn="1"/>
        </p:nvSpPr>
        <p:spPr>
          <a:xfrm>
            <a:off x="323400" y="324000"/>
            <a:ext cx="79308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60B99D-C574-2143-9A82-4FCD9E07B863}"/>
              </a:ext>
            </a:extLst>
          </p:cNvPr>
          <p:cNvGrpSpPr/>
          <p:nvPr userDrawn="1"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DD7C80-1F6D-9A40-A41A-BCA5DB996335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92B3B-A7BB-3A47-BFC2-43D4982C0416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CB402A-C01D-8242-95D0-DF66F9F0F992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5EDA3D-98E1-344B-962D-67EE2C2ACFE2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12495-EC18-DB44-B7A2-39316ED16AFB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AE00E-FB26-424B-9D58-D8FD8F55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9DB636-7041-A74C-8112-173734B259F5}"/>
              </a:ext>
            </a:extLst>
          </p:cNvPr>
          <p:cNvSpPr/>
          <p:nvPr userDrawn="1"/>
        </p:nvSpPr>
        <p:spPr>
          <a:xfrm>
            <a:off x="1314000" y="2574000"/>
            <a:ext cx="576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62A3C57-BDC2-CB44-B131-9250CB2DB1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5" y="3735748"/>
            <a:ext cx="6075436" cy="1087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Poppins Medium" panose="00000600000000000000" pitchFamily="50" charset="0"/>
                <a:cs typeface="Poppins Medium" panose="000006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8D848DE5-11A2-E645-8628-16C539EE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5" y="2911322"/>
            <a:ext cx="6075436" cy="80571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48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15349067-0D27-AB4A-9F04-A40476F356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7600" y="4247336"/>
            <a:ext cx="1778400" cy="207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C588B42-71CF-D346-B181-4F57BE7A31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11200" y="2148868"/>
            <a:ext cx="1778400" cy="2066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479D4-CE9A-704D-A50E-5C88DBDA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7601" y="72000"/>
            <a:ext cx="3581999" cy="2048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27A7B3-7534-9B4A-82E7-3B4F28F06A31}"/>
              </a:ext>
            </a:extLst>
          </p:cNvPr>
          <p:cNvSpPr/>
          <p:nvPr userDrawn="1"/>
        </p:nvSpPr>
        <p:spPr>
          <a:xfrm>
            <a:off x="8607600" y="2148868"/>
            <a:ext cx="1778400" cy="20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896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90150B0D-C08E-C740-BE0C-00DFE7490A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1146143"/>
            <a:ext cx="7236000" cy="4730782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200"/>
              </a:spcBef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82B2EF-5EC7-4247-B3AD-8200562FCEAB}"/>
              </a:ext>
            </a:extLst>
          </p:cNvPr>
          <p:cNvSpPr/>
          <p:nvPr userDrawn="1"/>
        </p:nvSpPr>
        <p:spPr>
          <a:xfrm>
            <a:off x="10411625" y="4248000"/>
            <a:ext cx="1778400" cy="20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72F3CE8-0148-B843-ACCD-9E5A1B3BF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00481" y="2561029"/>
            <a:ext cx="1192638" cy="304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BFFD6B0B-385F-0A40-B3F4-53DE2C22C2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00481" y="2814172"/>
            <a:ext cx="1192638" cy="7248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8F39CF7F-DD9F-9A46-A2D5-39A2FD10E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00481" y="3506603"/>
            <a:ext cx="1192638" cy="304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4F68397-C1CF-CD42-B918-951A122CB5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319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D5A68-C78D-AC41-A870-8509E01E6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93200" y="72000"/>
            <a:ext cx="3600000" cy="624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72BE7-0399-9C4D-A3F7-8CC746173B8D}"/>
              </a:ext>
            </a:extLst>
          </p:cNvPr>
          <p:cNvCxnSpPr>
            <a:cxnSpLocks/>
          </p:cNvCxnSpPr>
          <p:nvPr userDrawn="1"/>
        </p:nvCxnSpPr>
        <p:spPr>
          <a:xfrm>
            <a:off x="6760469" y="2152800"/>
            <a:ext cx="543153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F44CA9-F964-BA4F-ABCF-B0F2564632B7}"/>
              </a:ext>
            </a:extLst>
          </p:cNvPr>
          <p:cNvCxnSpPr>
            <a:cxnSpLocks/>
          </p:cNvCxnSpPr>
          <p:nvPr userDrawn="1"/>
        </p:nvCxnSpPr>
        <p:spPr>
          <a:xfrm>
            <a:off x="8124602" y="4233600"/>
            <a:ext cx="40673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8C29B6-9C4C-0E4E-963D-D05AFD9987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1146143"/>
            <a:ext cx="7236000" cy="4730782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200"/>
              </a:spcBef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8E74B1-BF5D-B442-958A-52147A62FC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0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Dat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3273CB7-5879-764E-BC61-A9CFF9ADC97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86400" y="1146143"/>
            <a:ext cx="5461000" cy="4730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527808E-1512-5C4C-9200-E9DE4889C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5A0C8B-9903-CA4C-BF4B-B8AC11819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1146143"/>
            <a:ext cx="4209234" cy="4730782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200"/>
              </a:spcBef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949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5ACBF0"/>
          </p15:clr>
        </p15:guide>
        <p15:guide id="2" pos="234">
          <p15:clr>
            <a:srgbClr val="5ACBF0"/>
          </p15:clr>
        </p15:guide>
        <p15:guide id="3" pos="7446">
          <p15:clr>
            <a:srgbClr val="5ACBF0"/>
          </p15:clr>
        </p15:guide>
        <p15:guide id="4" orient="horz" pos="370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Dat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3273CB7-5879-764E-BC61-A9CFF9ADC97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3163" y="2703530"/>
            <a:ext cx="3251578" cy="30992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527808E-1512-5C4C-9200-E9DE4889C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5A0C8B-9903-CA4C-BF4B-B8AC11819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798" y="1195418"/>
            <a:ext cx="3251577" cy="3277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3F1D7B2-A47F-7748-AF42-874272264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585" y="1458508"/>
            <a:ext cx="3257790" cy="12751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GB" dirty="0"/>
              <a:t>Click to edit 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FFE4441-4657-6245-840D-D5779E5CA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7918" y="1195418"/>
            <a:ext cx="3251577" cy="3277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1"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D65C7D2-B41E-7246-A280-0254470C4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1705" y="1458508"/>
            <a:ext cx="3257790" cy="12751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GB" dirty="0"/>
              <a:t>Click to edit 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E4F7766-4AC1-8540-8153-0246523D82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84825" y="1195418"/>
            <a:ext cx="3251577" cy="3277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1"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304364C-9B42-E349-B758-9E4AE97CAF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8612" y="1458508"/>
            <a:ext cx="3257790" cy="12751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GB" dirty="0"/>
              <a:t>Click to edit </a:t>
            </a:r>
          </a:p>
        </p:txBody>
      </p:sp>
      <p:sp>
        <p:nvSpPr>
          <p:cNvPr id="25" name="Chart Placeholder 2">
            <a:extLst>
              <a:ext uri="{FF2B5EF4-FFF2-40B4-BE49-F238E27FC236}">
                <a16:creationId xmlns:a16="http://schemas.microsoft.com/office/drawing/2014/main" id="{9BF0F84F-9478-D54C-9BED-2620CB150FD9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61395" y="2703530"/>
            <a:ext cx="3251578" cy="30992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Chart Placeholder 2">
            <a:extLst>
              <a:ext uri="{FF2B5EF4-FFF2-40B4-BE49-F238E27FC236}">
                <a16:creationId xmlns:a16="http://schemas.microsoft.com/office/drawing/2014/main" id="{D2213B40-0FAB-144A-BFE7-A7EFC82CD88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8571658" y="2703530"/>
            <a:ext cx="3251578" cy="30992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visual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3E09630D-4EA8-47EB-8CC8-E65FB57E98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89218" y="1372880"/>
            <a:ext cx="3600000" cy="20638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59C35875-2C66-48E3-BB22-BD6D2BD6D7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0009" y="1365138"/>
            <a:ext cx="3600000" cy="20638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E7A1CF-D764-4AA4-A318-33DE8639DE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800" y="1365138"/>
            <a:ext cx="3600000" cy="206386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736DA-BF92-4CE8-A82B-4BCF29C5F60A}"/>
              </a:ext>
            </a:extLst>
          </p:cNvPr>
          <p:cNvSpPr/>
          <p:nvPr userDrawn="1"/>
        </p:nvSpPr>
        <p:spPr>
          <a:xfrm>
            <a:off x="8289218" y="3436924"/>
            <a:ext cx="3600000" cy="2157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FC2BF6-1EFF-463F-970F-9F12D374E01A}"/>
              </a:ext>
            </a:extLst>
          </p:cNvPr>
          <p:cNvSpPr/>
          <p:nvPr userDrawn="1"/>
        </p:nvSpPr>
        <p:spPr>
          <a:xfrm>
            <a:off x="4330009" y="3429182"/>
            <a:ext cx="3600000" cy="2157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C285FA-07FC-43E3-809B-125BA0DC616C}"/>
              </a:ext>
            </a:extLst>
          </p:cNvPr>
          <p:cNvSpPr/>
          <p:nvPr userDrawn="1"/>
        </p:nvSpPr>
        <p:spPr>
          <a:xfrm>
            <a:off x="370800" y="3429000"/>
            <a:ext cx="3600000" cy="2157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F7FDADB2-ECD3-4856-9ED2-A6C69DDD85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0636" y="4528942"/>
            <a:ext cx="3214687" cy="86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60CAEC-158F-4426-84EC-9F918430A886}"/>
              </a:ext>
            </a:extLst>
          </p:cNvPr>
          <p:cNvCxnSpPr/>
          <p:nvPr userDrawn="1"/>
        </p:nvCxnSpPr>
        <p:spPr>
          <a:xfrm>
            <a:off x="8564317" y="4337506"/>
            <a:ext cx="313132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7DDFA-4C78-45CE-AD4F-94EEB05A0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218" y="4521200"/>
            <a:ext cx="3214687" cy="86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527808E-1512-5C4C-9200-E9DE4889C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DA91B8-0920-4C38-876C-8AEC71003613}"/>
              </a:ext>
            </a:extLst>
          </p:cNvPr>
          <p:cNvCxnSpPr/>
          <p:nvPr userDrawn="1"/>
        </p:nvCxnSpPr>
        <p:spPr>
          <a:xfrm>
            <a:off x="645899" y="4329764"/>
            <a:ext cx="313132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DFD17D96-9877-4041-BA4D-EC5C4E23FC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1427" y="4521200"/>
            <a:ext cx="3214687" cy="86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C7D5F1-F084-4D45-90C5-A096691B3D11}"/>
              </a:ext>
            </a:extLst>
          </p:cNvPr>
          <p:cNvCxnSpPr/>
          <p:nvPr userDrawn="1"/>
        </p:nvCxnSpPr>
        <p:spPr>
          <a:xfrm>
            <a:off x="4605108" y="4329764"/>
            <a:ext cx="313132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23E4260-DE32-4688-AF11-976D778BAD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1975" y="3589338"/>
            <a:ext cx="3214688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71" name="Text Placeholder 69">
            <a:extLst>
              <a:ext uri="{FF2B5EF4-FFF2-40B4-BE49-F238E27FC236}">
                <a16:creationId xmlns:a16="http://schemas.microsoft.com/office/drawing/2014/main" id="{F9EFB263-AB0A-436A-AB20-CBD7CA72C6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21427" y="3589338"/>
            <a:ext cx="3214688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72" name="Text Placeholder 69">
            <a:extLst>
              <a:ext uri="{FF2B5EF4-FFF2-40B4-BE49-F238E27FC236}">
                <a16:creationId xmlns:a16="http://schemas.microsoft.com/office/drawing/2014/main" id="{BE041639-6E29-4A15-BB1B-BB533AF623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0636" y="3589338"/>
            <a:ext cx="3214688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9751DE-82F6-498B-9A5D-D3951233CAF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74" name="Picture 2" descr="Image result for kier logo">
            <a:extLst>
              <a:ext uri="{FF2B5EF4-FFF2-40B4-BE49-F238E27FC236}">
                <a16:creationId xmlns:a16="http://schemas.microsoft.com/office/drawing/2014/main" id="{B76596EE-4616-48BD-B702-0FA060B8D7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50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5ACBF0"/>
          </p15:clr>
        </p15:guide>
        <p15:guide id="2" pos="234">
          <p15:clr>
            <a:srgbClr val="5ACBF0"/>
          </p15:clr>
        </p15:guide>
        <p15:guide id="3" pos="7446">
          <p15:clr>
            <a:srgbClr val="5ACBF0"/>
          </p15:clr>
        </p15:guide>
        <p15:guide id="4" orient="horz" pos="3702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15349067-0D27-AB4A-9F04-A40476F356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7600" y="4247336"/>
            <a:ext cx="1778400" cy="207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C588B42-71CF-D346-B181-4F57BE7A31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11200" y="2148868"/>
            <a:ext cx="1778400" cy="2066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479D4-CE9A-704D-A50E-5C88DBDA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7601" y="72000"/>
            <a:ext cx="3581999" cy="2048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27A7B3-7534-9B4A-82E7-3B4F28F06A31}"/>
              </a:ext>
            </a:extLst>
          </p:cNvPr>
          <p:cNvSpPr/>
          <p:nvPr userDrawn="1"/>
        </p:nvSpPr>
        <p:spPr>
          <a:xfrm>
            <a:off x="8607600" y="2148868"/>
            <a:ext cx="1778400" cy="20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896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90150B0D-C08E-C740-BE0C-00DFE7490A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1146143"/>
            <a:ext cx="7236000" cy="4730782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200"/>
              </a:spcBef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82B2EF-5EC7-4247-B3AD-8200562FCEAB}"/>
              </a:ext>
            </a:extLst>
          </p:cNvPr>
          <p:cNvSpPr/>
          <p:nvPr userDrawn="1"/>
        </p:nvSpPr>
        <p:spPr>
          <a:xfrm>
            <a:off x="10411625" y="4248000"/>
            <a:ext cx="1778400" cy="20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72F3CE8-0148-B843-ACCD-9E5A1B3BF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00481" y="2561029"/>
            <a:ext cx="1192638" cy="304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BFFD6B0B-385F-0A40-B3F4-53DE2C22C2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00481" y="2814172"/>
            <a:ext cx="1192638" cy="7248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8F39CF7F-DD9F-9A46-A2D5-39A2FD10E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00481" y="3506603"/>
            <a:ext cx="1192638" cy="3045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609585" indent="0" algn="ctr">
              <a:buNone/>
              <a:defRPr sz="1400">
                <a:solidFill>
                  <a:schemeClr val="bg1"/>
                </a:solidFill>
              </a:defRPr>
            </a:lvl2pPr>
            <a:lvl3pPr marL="1219170" indent="0" algn="ctr">
              <a:buNone/>
              <a:defRPr sz="1400">
                <a:solidFill>
                  <a:schemeClr val="bg1"/>
                </a:solidFill>
              </a:defRPr>
            </a:lvl3pPr>
            <a:lvl4pPr marL="1828755" indent="0" algn="ctr">
              <a:buNone/>
              <a:defRPr sz="1400">
                <a:solidFill>
                  <a:schemeClr val="bg1"/>
                </a:solidFill>
              </a:defRPr>
            </a:lvl4pPr>
            <a:lvl5pPr marL="2438339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E6DFC2F-EF95-0642-A7AB-D006DD32FF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288000"/>
            <a:ext cx="7980800" cy="7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272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9F693-5639-8E45-9345-E72969328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1438"/>
            <a:ext cx="6827838" cy="62468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07FD-7288-BB4F-89FC-F302F37659F6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2" descr="Image result for kier logo">
            <a:extLst>
              <a:ext uri="{FF2B5EF4-FFF2-40B4-BE49-F238E27FC236}">
                <a16:creationId xmlns:a16="http://schemas.microsoft.com/office/drawing/2014/main" id="{028709B3-0304-FF48-BEE0-DD1EE60F28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400" y="6454801"/>
            <a:ext cx="720000" cy="2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BC6C08-D5D7-8C47-9965-18B25122FF65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3BEFD-7292-DF4F-A084-F841A4CD3A0B}"/>
              </a:ext>
            </a:extLst>
          </p:cNvPr>
          <p:cNvSpPr/>
          <p:nvPr userDrawn="1"/>
        </p:nvSpPr>
        <p:spPr>
          <a:xfrm>
            <a:off x="6828000" y="72000"/>
            <a:ext cx="5364000" cy="624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69F7A8-6AD2-DF48-8201-7D7C75F464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7335" y="425702"/>
            <a:ext cx="4140008" cy="447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80C8A9-70E4-5642-A552-4A04EACF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7334" y="854326"/>
            <a:ext cx="4505329" cy="468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04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5ACBF0"/>
          </p15:clr>
        </p15:guide>
        <p15:guide id="2" pos="234" userDrawn="1">
          <p15:clr>
            <a:srgbClr val="5ACBF0"/>
          </p15:clr>
        </p15:guide>
        <p15:guide id="3" pos="7446" userDrawn="1">
          <p15:clr>
            <a:srgbClr val="5ACBF0"/>
          </p15:clr>
        </p15:guide>
        <p15:guide id="4" orient="horz" pos="3702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56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44A457-3063-4FBC-8444-F1BBED78A96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708" r="70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B80062-4879-4F62-9DFE-A7B0E0BDE2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88" b="1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90B4B-7B03-4AEE-B35E-CACC1F283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78" y="3805751"/>
            <a:ext cx="6075436" cy="1087148"/>
          </a:xfrm>
        </p:spPr>
        <p:txBody>
          <a:bodyPr/>
          <a:lstStyle/>
          <a:p>
            <a:r>
              <a:rPr lang="en-GB" dirty="0"/>
              <a:t>Wednesday 17</a:t>
            </a:r>
            <a:r>
              <a:rPr lang="en-GB" baseline="30000" dirty="0"/>
              <a:t>th</a:t>
            </a:r>
            <a:r>
              <a:rPr lang="en-GB" dirty="0"/>
              <a:t> January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235C9C-5AFF-49B6-916E-6A2E3944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40" y="2883574"/>
            <a:ext cx="7961313" cy="805710"/>
          </a:xfrm>
        </p:spPr>
        <p:txBody>
          <a:bodyPr/>
          <a:lstStyle/>
          <a:p>
            <a:r>
              <a:rPr lang="en-GB" sz="3200" dirty="0"/>
              <a:t>NNC/ Kier – Kettering Town Council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C78256F-E7FE-4D0E-9396-F71C25572D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074" b="107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FF9175-23E3-4460-99D1-408B8FCF6F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541" r="5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DAF7DF8-06DD-48A9-B1CC-C1790696A3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91F6ED-74CB-416E-B288-8EA01042F0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365" r="21365"/>
          <a:stretch/>
        </p:blipFill>
        <p:spPr>
          <a:xfrm>
            <a:off x="10411200" y="2148868"/>
            <a:ext cx="1778400" cy="2066400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E6CDA1F-7B8D-4FD8-A2A8-2598E375D8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7161" b="7161"/>
          <a:stretch/>
        </p:blipFill>
        <p:spPr>
          <a:xfrm>
            <a:off x="8607601" y="72000"/>
            <a:ext cx="3581999" cy="2048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B6974-3B22-4429-A7CE-05CBFE1E2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908017"/>
            <a:ext cx="7980124" cy="5040021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P1 – 24 Hours – High Risk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- pose a high risk and hence require a quicker response to repair following the risk based assessment undertaken by the Highway Safety Inspectors. If in the judgement of the inspector the defect is considered to represent a significant or imminent hazard, repair or make safe within 24 hours. If the defect can only be made safe within 24 hours we then carry out a permanent repair within 28 days (P3).</a:t>
            </a: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P2 – 7 Calendar Days – Medium to High Risk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following the risk based assessment undertaken by the Highway Safety Inspectors, require a repair within the 7 calendar day timeframe</a:t>
            </a: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P3 – 28 Calendar Days – Low to Medium Risk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deemed to carry more risk than P4 defects and hence require a speedier repair following the risk based assessment undertaken by the Highway Safety Inspectors</a:t>
            </a:r>
          </a:p>
          <a:p>
            <a:pPr marL="0" lv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P4 – 26 Calendar Week Repairs – Low Risk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fall within investigatory levels however they are deemed to carry a low level of risk, hence being given longer following the risk based assessment undertaken by the Highway Safety Inspectors, for a repair to be undertaken.</a:t>
            </a:r>
          </a:p>
          <a:p>
            <a:pPr marL="0" indent="0" algn="l">
              <a:buNone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EA24BF-A2AD-4B90-A7A2-642D382DD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Repair timescales</a:t>
            </a:r>
          </a:p>
        </p:txBody>
      </p:sp>
    </p:spTree>
    <p:extLst>
      <p:ext uri="{BB962C8B-B14F-4D97-AF65-F5344CB8AC3E}">
        <p14:creationId xmlns:p14="http://schemas.microsoft.com/office/powerpoint/2010/main" val="15578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4F755B3-EE4B-4B69-B611-1B8C799B81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32B0B-F97E-4DBD-BAB8-A25D9170C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800" y="894473"/>
            <a:ext cx="7236000" cy="4730782"/>
          </a:xfrm>
        </p:spPr>
        <p:txBody>
          <a:bodyPr/>
          <a:lstStyle/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P1 (24hrs)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– average completion time within 24hrs</a:t>
            </a: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P2 (7 days)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– average completion time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2.9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working days</a:t>
            </a: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P3 (repair within 28 working days)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– average completion time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10.3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working days</a:t>
            </a: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P4 (repair within 26 weeks)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– average completion time 10.8 weeks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EE3AD-6CFD-47D3-B5E8-852AC76E6D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Our average repair times</a:t>
            </a:r>
          </a:p>
        </p:txBody>
      </p:sp>
    </p:spTree>
    <p:extLst>
      <p:ext uri="{BB962C8B-B14F-4D97-AF65-F5344CB8AC3E}">
        <p14:creationId xmlns:p14="http://schemas.microsoft.com/office/powerpoint/2010/main" val="703214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CED147-C259-D94A-A0E7-3AD338B435B0}"/>
              </a:ext>
            </a:extLst>
          </p:cNvPr>
          <p:cNvSpPr/>
          <p:nvPr/>
        </p:nvSpPr>
        <p:spPr>
          <a:xfrm>
            <a:off x="323400" y="324000"/>
            <a:ext cx="115452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34CFB9-8BE8-2541-9F7E-C19D00C65735}"/>
              </a:ext>
            </a:extLst>
          </p:cNvPr>
          <p:cNvGrpSpPr/>
          <p:nvPr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4EA157-55A5-E24D-8CFF-9DEC4B6E4682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0956B6-40F7-6C40-B6C1-2589137DA152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DFC301-028C-BA42-A345-DEC1B18ADA6A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55BA40-31F0-FE48-9376-4B41358413D8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E7520F-9CA5-044A-AFE6-C4C5BC2BACE3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AB108-0FD2-E747-A20D-A443004F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F47B5-E449-1C4A-8AFD-8437DEFFF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E55AD5-0B46-D44F-9A55-E8F997F1B622}"/>
              </a:ext>
            </a:extLst>
          </p:cNvPr>
          <p:cNvSpPr/>
          <p:nvPr/>
        </p:nvSpPr>
        <p:spPr>
          <a:xfrm>
            <a:off x="3666000" y="1327090"/>
            <a:ext cx="486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B9249-869F-C244-A288-50AB49FE3DB6}"/>
              </a:ext>
            </a:extLst>
          </p:cNvPr>
          <p:cNvSpPr txBox="1"/>
          <p:nvPr/>
        </p:nvSpPr>
        <p:spPr>
          <a:xfrm>
            <a:off x="2643307" y="1574559"/>
            <a:ext cx="75305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Street Doctor/ </a:t>
            </a:r>
            <a:r>
              <a:rPr lang="en-US" sz="4000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FixMyStreet</a:t>
            </a:r>
            <a:endParaRPr lang="en-US" sz="4000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35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4F755B3-EE4B-4B69-B611-1B8C799B81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32B0B-F97E-4DBD-BAB8-A25D9170C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799" y="829609"/>
            <a:ext cx="7980799" cy="4730782"/>
          </a:xfrm>
        </p:spPr>
        <p:txBody>
          <a:bodyPr/>
          <a:lstStyle/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Street Doctor is the councils front facing page for public enquiries that links into </a:t>
            </a:r>
            <a:r>
              <a:rPr lang="en-GB" sz="1800" dirty="0" err="1">
                <a:effectLst/>
                <a:latin typeface="+mj-lt"/>
                <a:ea typeface="Calibri" panose="020F0502020204030204" pitchFamily="34" charset="0"/>
              </a:rPr>
              <a:t>FixMyStreet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 Northamptonshire. They are one in the same.</a:t>
            </a:r>
          </a:p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Report is logged</a:t>
            </a:r>
          </a:p>
          <a:p>
            <a:r>
              <a:rPr lang="en-GB" dirty="0">
                <a:latin typeface="+mj-lt"/>
                <a:ea typeface="Calibri" panose="020F0502020204030204" pitchFamily="34" charset="0"/>
              </a:rPr>
              <a:t>Report is investigated within 5 working days</a:t>
            </a:r>
          </a:p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Emergencies can be reported by phone</a:t>
            </a:r>
          </a:p>
          <a:p>
            <a:r>
              <a:rPr lang="en-GB" dirty="0">
                <a:latin typeface="+mj-lt"/>
                <a:ea typeface="Calibri" panose="020F0502020204030204" pitchFamily="34" charset="0"/>
              </a:rPr>
              <a:t>We will ascertain what needs to be done</a:t>
            </a:r>
          </a:p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We will report back what we intend to do and timescales</a:t>
            </a:r>
          </a:p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</a:rPr>
              <a:t>If we will not be addressing, we will tell your clearly why</a:t>
            </a:r>
          </a:p>
          <a:p>
            <a:r>
              <a:rPr lang="en-GB" dirty="0">
                <a:latin typeface="+mj-lt"/>
                <a:ea typeface="Calibri" panose="020F0502020204030204" pitchFamily="34" charset="0"/>
              </a:rPr>
              <a:t>If it is the responsibility of another organisation, we will report for you and provide report number details</a:t>
            </a:r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dirty="0">
              <a:latin typeface="+mj-lt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dirty="0">
              <a:latin typeface="+mj-lt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dirty="0">
              <a:latin typeface="+mj-lt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dirty="0">
              <a:latin typeface="+mj-lt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+mj-lt"/>
                <a:ea typeface="Calibri" panose="020F0502020204030204" pitchFamily="34" charset="0"/>
              </a:rPr>
              <a:t>Please share Street Doctor information with residents and constituents.</a:t>
            </a:r>
            <a:endParaRPr lang="en-GB" sz="1800" b="1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EE3AD-6CFD-47D3-B5E8-852AC76E6D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799" y="329097"/>
            <a:ext cx="7980800" cy="720000"/>
          </a:xfrm>
        </p:spPr>
        <p:txBody>
          <a:bodyPr/>
          <a:lstStyle/>
          <a:p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The Street </a:t>
            </a:r>
            <a:r>
              <a:rPr lang="en-GB" dirty="0">
                <a:latin typeface="Poppins ExtraBold" pitchFamily="2" charset="77"/>
                <a:cs typeface="Poppins ExtraBold" pitchFamily="2" charset="77"/>
              </a:rPr>
              <a:t>D</a:t>
            </a:r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octor/ </a:t>
            </a:r>
            <a:r>
              <a:rPr lang="en-GB" sz="2400" b="1" dirty="0" err="1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FixMyStreet</a:t>
            </a:r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62209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CED147-C259-D94A-A0E7-3AD338B435B0}"/>
              </a:ext>
            </a:extLst>
          </p:cNvPr>
          <p:cNvSpPr/>
          <p:nvPr/>
        </p:nvSpPr>
        <p:spPr>
          <a:xfrm>
            <a:off x="323400" y="324000"/>
            <a:ext cx="115452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34CFB9-8BE8-2541-9F7E-C19D00C65735}"/>
              </a:ext>
            </a:extLst>
          </p:cNvPr>
          <p:cNvGrpSpPr/>
          <p:nvPr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4EA157-55A5-E24D-8CFF-9DEC4B6E4682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0956B6-40F7-6C40-B6C1-2589137DA152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DFC301-028C-BA42-A345-DEC1B18ADA6A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55BA40-31F0-FE48-9376-4B41358413D8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E7520F-9CA5-044A-AFE6-C4C5BC2BACE3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AB108-0FD2-E747-A20D-A443004F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F47B5-E449-1C4A-8AFD-8437DEFFF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E55AD5-0B46-D44F-9A55-E8F997F1B622}"/>
              </a:ext>
            </a:extLst>
          </p:cNvPr>
          <p:cNvSpPr/>
          <p:nvPr/>
        </p:nvSpPr>
        <p:spPr>
          <a:xfrm>
            <a:off x="3666000" y="1327090"/>
            <a:ext cx="486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B9249-869F-C244-A288-50AB49FE3DB6}"/>
              </a:ext>
            </a:extLst>
          </p:cNvPr>
          <p:cNvSpPr txBox="1"/>
          <p:nvPr/>
        </p:nvSpPr>
        <p:spPr>
          <a:xfrm>
            <a:off x="1943401" y="1574559"/>
            <a:ext cx="82304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Customer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5079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DAF7DF8-06DD-48A9-B1CC-C1790696A3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E6CDA1F-7B8D-4FD8-A2A8-2598E375D8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" b="1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B6974-3B22-4429-A7CE-05CBFE1E2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555" y="792000"/>
            <a:ext cx="7980124" cy="5490454"/>
          </a:xfrm>
        </p:spPr>
        <p:txBody>
          <a:bodyPr numCol="2"/>
          <a:lstStyle/>
          <a:p>
            <a:pPr marL="0" indent="0">
              <a:buNone/>
            </a:pPr>
            <a:r>
              <a:rPr lang="en-GB" b="1" dirty="0"/>
              <a:t>Reporting</a:t>
            </a:r>
          </a:p>
          <a:p>
            <a:r>
              <a:rPr lang="en-GB" dirty="0"/>
              <a:t>Street Doctor</a:t>
            </a:r>
          </a:p>
          <a:p>
            <a:pPr marL="0" indent="0">
              <a:buNone/>
            </a:pPr>
            <a:r>
              <a:rPr lang="en-GB" b="1" dirty="0"/>
              <a:t>Social media </a:t>
            </a:r>
            <a:r>
              <a:rPr lang="en-GB" sz="1000" b="1" dirty="0"/>
              <a:t>(not to be used for reporting)</a:t>
            </a:r>
          </a:p>
          <a:p>
            <a:r>
              <a:rPr lang="en-GB" dirty="0"/>
              <a:t>X @nnchighways</a:t>
            </a:r>
          </a:p>
          <a:p>
            <a:r>
              <a:rPr lang="en-GB" dirty="0"/>
              <a:t>Facebook @nnchighways</a:t>
            </a:r>
          </a:p>
          <a:p>
            <a:pPr marL="0" indent="0">
              <a:buNone/>
            </a:pPr>
            <a:r>
              <a:rPr lang="en-GB" b="1" dirty="0"/>
              <a:t>Traditional media</a:t>
            </a:r>
          </a:p>
          <a:p>
            <a:pPr marL="0" indent="0">
              <a:buNone/>
            </a:pPr>
            <a:r>
              <a:rPr lang="en-GB" dirty="0"/>
              <a:t>Press</a:t>
            </a:r>
          </a:p>
          <a:p>
            <a:pPr marL="0" indent="0">
              <a:buNone/>
            </a:pPr>
            <a:r>
              <a:rPr lang="en-GB" dirty="0"/>
              <a:t>newsletters</a:t>
            </a:r>
          </a:p>
          <a:p>
            <a:pPr marL="0" indent="0">
              <a:buNone/>
            </a:pPr>
            <a:r>
              <a:rPr lang="en-GB" b="1" dirty="0"/>
              <a:t>Digital</a:t>
            </a:r>
          </a:p>
          <a:p>
            <a:r>
              <a:rPr lang="en-GB" dirty="0"/>
              <a:t>Website</a:t>
            </a:r>
          </a:p>
          <a:p>
            <a:r>
              <a:rPr lang="en-GB" dirty="0"/>
              <a:t>Email bulletins</a:t>
            </a:r>
          </a:p>
          <a:p>
            <a:r>
              <a:rPr lang="en-GB" dirty="0" err="1"/>
              <a:t>One.network</a:t>
            </a:r>
            <a:endParaRPr lang="en-GB" dirty="0"/>
          </a:p>
          <a:p>
            <a:r>
              <a:rPr lang="en-GB" dirty="0"/>
              <a:t>Works programmes</a:t>
            </a:r>
          </a:p>
          <a:p>
            <a:pPr marL="0" indent="0">
              <a:buNone/>
            </a:pPr>
            <a:r>
              <a:rPr lang="en-GB" b="1" dirty="0"/>
              <a:t>Events</a:t>
            </a:r>
          </a:p>
          <a:p>
            <a:r>
              <a:rPr lang="en-GB" dirty="0"/>
              <a:t>Engagement sessions- online and in person</a:t>
            </a:r>
          </a:p>
          <a:p>
            <a:r>
              <a:rPr lang="en-GB" dirty="0"/>
              <a:t>Scheme focus groups</a:t>
            </a:r>
          </a:p>
          <a:p>
            <a:r>
              <a:rPr lang="en-GB" dirty="0"/>
              <a:t>Briefing sessions</a:t>
            </a:r>
          </a:p>
          <a:p>
            <a:pPr marL="0" indent="0">
              <a:buNone/>
            </a:pPr>
            <a:r>
              <a:rPr lang="en-GB" b="1" dirty="0"/>
              <a:t>Evaluation</a:t>
            </a:r>
          </a:p>
          <a:p>
            <a:r>
              <a:rPr lang="en-GB" dirty="0"/>
              <a:t>Postcard and online customer surveys</a:t>
            </a:r>
          </a:p>
          <a:p>
            <a:r>
              <a:rPr lang="en-GB" dirty="0"/>
              <a:t>Parish surveys</a:t>
            </a:r>
          </a:p>
          <a:p>
            <a:r>
              <a:rPr lang="en-GB" dirty="0"/>
              <a:t>Compliments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EA24BF-A2AD-4B90-A7A2-642D382DD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225" y="72000"/>
            <a:ext cx="7980800" cy="720000"/>
          </a:xfrm>
        </p:spPr>
        <p:txBody>
          <a:bodyPr/>
          <a:lstStyle/>
          <a:p>
            <a:r>
              <a:rPr lang="en-GB" dirty="0"/>
              <a:t>Customer and Communication</a:t>
            </a:r>
          </a:p>
          <a:p>
            <a:r>
              <a:rPr lang="en-GB" sz="1800" dirty="0"/>
              <a:t>Customer focused and informative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EAEA-6338-4C58-B6FE-1B56C7F8B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544" y="2294640"/>
            <a:ext cx="1778456" cy="17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2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B261979-ABD3-4F22-A659-83938CFD1A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5" b="1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0C14F7-ABB2-4177-84ED-3FB12BA287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" r="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83E9160-ABF2-49F2-B117-1D7E65E24C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4" b="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CCC2E43-68F9-4EA7-BCFA-DA22EFCC198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2" b="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62C9BBB-62CE-46FC-BBC8-27BB130A573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74D5A7E-FC14-4655-A0DD-7AC5848375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" b="14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6763A0-FD9C-4803-8BE3-6FFE3F7D7C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" b="1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7DD17-4531-4EDA-B42F-955D8B22D7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800" y="1063609"/>
            <a:ext cx="7980800" cy="4730782"/>
          </a:xfrm>
        </p:spPr>
        <p:txBody>
          <a:bodyPr/>
          <a:lstStyle/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Holistic Evaluation and Assessment Tool (HEAT)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Repair Timescales (Safety Defects)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Street Doctor/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FixMyStreet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Process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Customer and Communication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Questions</a:t>
            </a: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ts val="1300"/>
              </a:lnSpc>
              <a:spcAft>
                <a:spcPts val="1200"/>
              </a:spcAft>
            </a:pP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13B76B-6D14-40A8-A290-2BBD23585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1716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70C85-DCF7-4BF6-8D5B-61B5C5FD41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3"/>
                </a:solidFill>
                <a:latin typeface="Poppins ExtraBold" pitchFamily="2" charset="77"/>
                <a:cs typeface="Poppins ExtraBold" pitchFamily="2" charset="77"/>
              </a:rPr>
              <a:t>The team this evening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F207E5-3293-4D99-953C-B5D0D844F3FE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371475" y="1146175"/>
            <a:ext cx="112585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Graeme Kane - Executive Director Place and Economy (NNC)</a:t>
            </a:r>
          </a:p>
          <a:p>
            <a:r>
              <a:rPr lang="en-GB" dirty="0"/>
              <a:t>Rob Carroll – Operations Manager (kier)</a:t>
            </a:r>
          </a:p>
          <a:p>
            <a:r>
              <a:rPr lang="en-GB" dirty="0"/>
              <a:t>Jon Sutton – Customer Experience Manager (Kier)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43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3C4701-43AA-7249-8DB3-CE6550230AB7}"/>
              </a:ext>
            </a:extLst>
          </p:cNvPr>
          <p:cNvSpPr/>
          <p:nvPr/>
        </p:nvSpPr>
        <p:spPr>
          <a:xfrm>
            <a:off x="323400" y="324000"/>
            <a:ext cx="11545200" cy="62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997A6-CAEA-504C-A4C0-7D88C4A68580}"/>
              </a:ext>
            </a:extLst>
          </p:cNvPr>
          <p:cNvGrpSpPr/>
          <p:nvPr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33724-2467-8141-9F2E-B4C30014767A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74CF8F-44E3-4641-87FC-D944CD2D3610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FA7DD1-C5E4-7143-8493-C72B0191AE59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D4F451-EEB3-624B-B704-307DBCF0ED2D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C68061-3305-874F-9A48-0B591B34B9EE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C1A9CE4-82EE-9645-B134-0DBD1778C5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75F73-B8C1-3749-8A89-D567C4AE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9575"/>
            <a:ext cx="12192000" cy="68571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3A41576-3DC4-F04D-86C7-CE1457F400E6}"/>
              </a:ext>
            </a:extLst>
          </p:cNvPr>
          <p:cNvSpPr/>
          <p:nvPr/>
        </p:nvSpPr>
        <p:spPr>
          <a:xfrm>
            <a:off x="3216000" y="1327090"/>
            <a:ext cx="5760000" cy="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7D1FB5-2BF8-8A41-AAE0-B3CB4FE8632E}"/>
              </a:ext>
            </a:extLst>
          </p:cNvPr>
          <p:cNvSpPr txBox="1"/>
          <p:nvPr/>
        </p:nvSpPr>
        <p:spPr>
          <a:xfrm>
            <a:off x="1738536" y="1528721"/>
            <a:ext cx="9134475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cs typeface="Poppins ExtraBold"/>
              </a:rPr>
              <a:t>North Northamptonshire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cs typeface="Poppins ExtraBold"/>
              </a:rPr>
              <a:t>Highways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cs typeface="Poppins ExtraBold"/>
              </a:rPr>
              <a:t>Asset Modelling &amp; </a:t>
            </a:r>
            <a:r>
              <a:rPr lang="en-US" sz="4400" b="1" dirty="0" err="1">
                <a:solidFill>
                  <a:schemeClr val="bg1"/>
                </a:solidFill>
                <a:cs typeface="Poppins ExtraBold"/>
              </a:rPr>
              <a:t>Prioritisation</a:t>
            </a:r>
            <a:endParaRPr lang="en-US" sz="4400" b="1" dirty="0">
              <a:solidFill>
                <a:schemeClr val="bg1"/>
              </a:solidFill>
              <a:cs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2315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F8BF-BE78-B145-0B1C-082651C244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800" y="155920"/>
            <a:ext cx="7980800" cy="720000"/>
          </a:xfrm>
        </p:spPr>
        <p:txBody>
          <a:bodyPr/>
          <a:lstStyle/>
          <a:p>
            <a:r>
              <a:rPr lang="en-GB" b="0" dirty="0">
                <a:latin typeface="+mj-lt"/>
              </a:rPr>
              <a:t>HEAT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5BEF9-4C76-5B3B-C5A7-C27CE6C6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00" y="1430656"/>
            <a:ext cx="11367722" cy="37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1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7AC01-304D-EE68-D16F-DD31B9CAF0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799" y="288000"/>
            <a:ext cx="8554125" cy="720000"/>
          </a:xfrm>
        </p:spPr>
        <p:txBody>
          <a:bodyPr/>
          <a:lstStyle/>
          <a:p>
            <a:r>
              <a:rPr lang="en-GB" b="0" dirty="0">
                <a:latin typeface="+mn-lt"/>
              </a:rPr>
              <a:t>Categories, Weightings and Prioritisation Factors for Ranking Asset Needs/Schemes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7A830-322D-D154-B626-1C9DC718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661" y="1271587"/>
            <a:ext cx="6675926" cy="43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2FA59-3867-1F59-7BE5-E59EC4963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0" dirty="0">
                <a:latin typeface="+mn-lt"/>
              </a:rPr>
              <a:t>Modelling, visualising and prioritising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A06F68E-A789-4975-AA81-A9BEB67D9893}"/>
              </a:ext>
            </a:extLst>
          </p:cNvPr>
          <p:cNvGrpSpPr>
            <a:grpSpLocks/>
          </p:cNvGrpSpPr>
          <p:nvPr/>
        </p:nvGrpSpPr>
        <p:grpSpPr bwMode="auto">
          <a:xfrm>
            <a:off x="982663" y="1416050"/>
            <a:ext cx="2671762" cy="4287838"/>
            <a:chOff x="337667" y="1692118"/>
            <a:chExt cx="2671500" cy="4287320"/>
          </a:xfrm>
        </p:grpSpPr>
        <p:sp>
          <p:nvSpPr>
            <p:cNvPr id="6" name="Rounded Rectangle 19">
              <a:extLst>
                <a:ext uri="{FF2B5EF4-FFF2-40B4-BE49-F238E27FC236}">
                  <a16:creationId xmlns:a16="http://schemas.microsoft.com/office/drawing/2014/main" id="{68FCE1FC-6398-4B50-9B7D-A9CA24ABA61A}"/>
                </a:ext>
              </a:extLst>
            </p:cNvPr>
            <p:cNvSpPr/>
            <p:nvPr/>
          </p:nvSpPr>
          <p:spPr>
            <a:xfrm>
              <a:off x="337667" y="1692118"/>
              <a:ext cx="2671500" cy="4287320"/>
            </a:xfrm>
            <a:prstGeom prst="roundRect">
              <a:avLst>
                <a:gd name="adj" fmla="val 5593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7" name="Rounded Rectangle 42">
              <a:extLst>
                <a:ext uri="{FF2B5EF4-FFF2-40B4-BE49-F238E27FC236}">
                  <a16:creationId xmlns:a16="http://schemas.microsoft.com/office/drawing/2014/main" id="{8B5BCE3F-0CA7-4D69-A0DF-EEC4949804D4}"/>
                </a:ext>
              </a:extLst>
            </p:cNvPr>
            <p:cNvSpPr/>
            <p:nvPr/>
          </p:nvSpPr>
          <p:spPr>
            <a:xfrm>
              <a:off x="502751" y="3354030"/>
              <a:ext cx="2341332" cy="2415883"/>
            </a:xfrm>
            <a:prstGeom prst="roundRect">
              <a:avLst>
                <a:gd name="adj" fmla="val 55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3865B2"/>
                  </a:solidFill>
                  <a:latin typeface="Montserrat" panose="02000505000000020004" pitchFamily="2" charset="0"/>
                </a:rPr>
                <a:t>Other Data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Defect clusters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Public Complaints / Claims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Hierarchy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Schools / Hospitals / Commercial areas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Resilient Network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Traffic Data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Works Done Records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Drainage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API Integrations</a:t>
              </a:r>
            </a:p>
          </p:txBody>
        </p:sp>
        <p:sp>
          <p:nvSpPr>
            <p:cNvPr id="8" name="Rounded Rectangle 44">
              <a:extLst>
                <a:ext uri="{FF2B5EF4-FFF2-40B4-BE49-F238E27FC236}">
                  <a16:creationId xmlns:a16="http://schemas.microsoft.com/office/drawing/2014/main" id="{A279EBCE-0D76-4DB8-8AC8-74337EDA33D1}"/>
                </a:ext>
              </a:extLst>
            </p:cNvPr>
            <p:cNvSpPr/>
            <p:nvPr/>
          </p:nvSpPr>
          <p:spPr>
            <a:xfrm>
              <a:off x="494814" y="1882595"/>
              <a:ext cx="2349270" cy="1360324"/>
            </a:xfrm>
            <a:prstGeom prst="roundRect">
              <a:avLst>
                <a:gd name="adj" fmla="val 1060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3865B2"/>
                  </a:solidFill>
                  <a:latin typeface="Montserrat" panose="02000505000000020004" pitchFamily="2" charset="0"/>
                </a:rPr>
                <a:t>Survey Data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CW/FW Survey (</a:t>
              </a:r>
              <a:r>
                <a:rPr lang="en-GB" sz="1200" dirty="0" err="1">
                  <a:solidFill>
                    <a:srgbClr val="3865B2"/>
                  </a:solidFill>
                  <a:latin typeface="Montserrat" panose="02000505000000020004" pitchFamily="2" charset="0"/>
                </a:rPr>
                <a:t>Gaist</a:t>
              </a: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)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Skid Resistance (SCRIM)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GB" sz="1200" dirty="0" err="1">
                  <a:solidFill>
                    <a:srgbClr val="3865B2"/>
                  </a:solidFill>
                  <a:latin typeface="Montserrat" panose="02000505000000020004" pitchFamily="2" charset="0"/>
                </a:rPr>
                <a:t>Deflectograph</a:t>
              </a:r>
              <a:endParaRPr lang="en-GB" sz="1200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Inventory</a:t>
              </a: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GB" sz="1200" dirty="0">
                  <a:solidFill>
                    <a:srgbClr val="3865B2"/>
                  </a:solidFill>
                  <a:latin typeface="Montserrat" panose="02000505000000020004" pitchFamily="2" charset="0"/>
                </a:rPr>
                <a:t>Asset Data (PGR/VRS/Signs etc)</a:t>
              </a:r>
            </a:p>
          </p:txBody>
        </p:sp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DD4C67-9FD8-4094-9922-DF3DF84ADC60}"/>
              </a:ext>
            </a:extLst>
          </p:cNvPr>
          <p:cNvSpPr/>
          <p:nvPr/>
        </p:nvSpPr>
        <p:spPr>
          <a:xfrm rot="16200000">
            <a:off x="5744369" y="1977231"/>
            <a:ext cx="596900" cy="2916238"/>
          </a:xfrm>
          <a:prstGeom prst="roundRect">
            <a:avLst>
              <a:gd name="adj" fmla="val 27027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3865B2"/>
              </a:solidFill>
              <a:latin typeface="Montserrat" panose="02000505000000020004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140DE0-0577-4AB1-96C3-0D819AF7ABE5}"/>
              </a:ext>
            </a:extLst>
          </p:cNvPr>
          <p:cNvCxnSpPr>
            <a:cxnSpLocks/>
          </p:cNvCxnSpPr>
          <p:nvPr/>
        </p:nvCxnSpPr>
        <p:spPr>
          <a:xfrm>
            <a:off x="3654425" y="3435350"/>
            <a:ext cx="930275" cy="0"/>
          </a:xfrm>
          <a:prstGeom prst="straightConnector1">
            <a:avLst/>
          </a:prstGeom>
          <a:ln w="130175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67">
            <a:extLst>
              <a:ext uri="{FF2B5EF4-FFF2-40B4-BE49-F238E27FC236}">
                <a16:creationId xmlns:a16="http://schemas.microsoft.com/office/drawing/2014/main" id="{91CAED0C-3173-4D8F-BF44-23298C82F4FB}"/>
              </a:ext>
            </a:extLst>
          </p:cNvPr>
          <p:cNvGrpSpPr>
            <a:grpSpLocks/>
          </p:cNvGrpSpPr>
          <p:nvPr/>
        </p:nvGrpSpPr>
        <p:grpSpPr bwMode="auto">
          <a:xfrm>
            <a:off x="4927600" y="3722688"/>
            <a:ext cx="2163763" cy="1981200"/>
            <a:chOff x="3646088" y="3896328"/>
            <a:chExt cx="2164838" cy="1980944"/>
          </a:xfrm>
        </p:grpSpPr>
        <p:grpSp>
          <p:nvGrpSpPr>
            <p:cNvPr id="12" name="Group 57">
              <a:extLst>
                <a:ext uri="{FF2B5EF4-FFF2-40B4-BE49-F238E27FC236}">
                  <a16:creationId xmlns:a16="http://schemas.microsoft.com/office/drawing/2014/main" id="{3E5F7F0C-0782-4F93-A8FC-CBE26B26F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6088" y="4911700"/>
              <a:ext cx="2164838" cy="965572"/>
              <a:chOff x="3603017" y="1589952"/>
              <a:chExt cx="2164838" cy="848146"/>
            </a:xfrm>
          </p:grpSpPr>
          <p:sp>
            <p:nvSpPr>
              <p:cNvPr id="14" name="Rounded Rectangle 58">
                <a:extLst>
                  <a:ext uri="{FF2B5EF4-FFF2-40B4-BE49-F238E27FC236}">
                    <a16:creationId xmlns:a16="http://schemas.microsoft.com/office/drawing/2014/main" id="{CC0657E3-09A1-4DD7-83F7-01872CAEC177}"/>
                  </a:ext>
                </a:extLst>
              </p:cNvPr>
              <p:cNvSpPr/>
              <p:nvPr/>
            </p:nvSpPr>
            <p:spPr>
              <a:xfrm>
                <a:off x="3603017" y="1590389"/>
                <a:ext cx="2164838" cy="847709"/>
              </a:xfrm>
              <a:prstGeom prst="roundRect">
                <a:avLst>
                  <a:gd name="adj" fmla="val 15655"/>
                </a:avLst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 dirty="0">
                  <a:solidFill>
                    <a:srgbClr val="3865B2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5" name="Rounded Rectangle 62">
                <a:extLst>
                  <a:ext uri="{FF2B5EF4-FFF2-40B4-BE49-F238E27FC236}">
                    <a16:creationId xmlns:a16="http://schemas.microsoft.com/office/drawing/2014/main" id="{D7E714F4-0D13-4BBC-824A-DB64D4AB0FAE}"/>
                  </a:ext>
                </a:extLst>
              </p:cNvPr>
              <p:cNvSpPr/>
              <p:nvPr/>
            </p:nvSpPr>
            <p:spPr>
              <a:xfrm>
                <a:off x="3744375" y="1697746"/>
                <a:ext cx="1871004" cy="63996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 b="1" dirty="0">
                    <a:solidFill>
                      <a:srgbClr val="3865B2"/>
                    </a:solidFill>
                    <a:latin typeface="Montserrat" panose="02000505000000020004" pitchFamily="2" charset="0"/>
                  </a:rPr>
                  <a:t>Visualise Assets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B36CC4-A92C-4AD9-8DC7-EAF1A55683D0}"/>
                </a:ext>
              </a:extLst>
            </p:cNvPr>
            <p:cNvCxnSpPr>
              <a:cxnSpLocks/>
            </p:cNvCxnSpPr>
            <p:nvPr/>
          </p:nvCxnSpPr>
          <p:spPr>
            <a:xfrm>
              <a:off x="4716595" y="3896328"/>
              <a:ext cx="0" cy="1007932"/>
            </a:xfrm>
            <a:prstGeom prst="straightConnector1">
              <a:avLst/>
            </a:prstGeom>
            <a:ln w="130175">
              <a:solidFill>
                <a:srgbClr val="FFFF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18B77E-EE6C-49F4-BB4B-6934C34AA906}"/>
              </a:ext>
            </a:extLst>
          </p:cNvPr>
          <p:cNvCxnSpPr>
            <a:cxnSpLocks/>
          </p:cNvCxnSpPr>
          <p:nvPr/>
        </p:nvCxnSpPr>
        <p:spPr>
          <a:xfrm>
            <a:off x="7500938" y="3435350"/>
            <a:ext cx="930275" cy="0"/>
          </a:xfrm>
          <a:prstGeom prst="straightConnector1">
            <a:avLst/>
          </a:prstGeom>
          <a:ln w="130175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F5D454-0A89-468E-AC07-092D0E12EB17}"/>
              </a:ext>
            </a:extLst>
          </p:cNvPr>
          <p:cNvGrpSpPr>
            <a:grpSpLocks/>
          </p:cNvGrpSpPr>
          <p:nvPr/>
        </p:nvGrpSpPr>
        <p:grpSpPr bwMode="auto">
          <a:xfrm>
            <a:off x="8464550" y="4730750"/>
            <a:ext cx="2705100" cy="965200"/>
            <a:chOff x="6216420" y="4502651"/>
            <a:chExt cx="2703918" cy="965572"/>
          </a:xfrm>
        </p:grpSpPr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F63B7790-D106-4F85-96B0-0E446397E422}"/>
                </a:ext>
              </a:extLst>
            </p:cNvPr>
            <p:cNvSpPr/>
            <p:nvPr/>
          </p:nvSpPr>
          <p:spPr>
            <a:xfrm>
              <a:off x="6216420" y="4502651"/>
              <a:ext cx="2703918" cy="965572"/>
            </a:xfrm>
            <a:prstGeom prst="roundRect">
              <a:avLst>
                <a:gd name="adj" fmla="val 13766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21" name="Rounded Rectangle 81">
              <a:extLst>
                <a:ext uri="{FF2B5EF4-FFF2-40B4-BE49-F238E27FC236}">
                  <a16:creationId xmlns:a16="http://schemas.microsoft.com/office/drawing/2014/main" id="{01DE9C06-7EF0-41F6-92D7-8DAA32EA9E5F}"/>
                </a:ext>
              </a:extLst>
            </p:cNvPr>
            <p:cNvSpPr/>
            <p:nvPr/>
          </p:nvSpPr>
          <p:spPr>
            <a:xfrm>
              <a:off x="6349712" y="4624936"/>
              <a:ext cx="2437335" cy="7289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3865B2"/>
                  </a:solidFill>
                  <a:latin typeface="Montserrat" panose="02000505000000020004" pitchFamily="2" charset="0"/>
                </a:rPr>
                <a:t>Multi-Year Works Programmes and Scenario analysis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C37551-1E46-4362-BFDF-A898FF7A6CA5}"/>
              </a:ext>
            </a:extLst>
          </p:cNvPr>
          <p:cNvGrpSpPr>
            <a:grpSpLocks/>
          </p:cNvGrpSpPr>
          <p:nvPr/>
        </p:nvGrpSpPr>
        <p:grpSpPr bwMode="auto">
          <a:xfrm>
            <a:off x="8464550" y="1416050"/>
            <a:ext cx="2705100" cy="2632075"/>
            <a:chOff x="6198385" y="1589952"/>
            <a:chExt cx="2703918" cy="2631136"/>
          </a:xfrm>
        </p:grpSpPr>
        <p:sp>
          <p:nvSpPr>
            <p:cNvPr id="23" name="Rounded Rectangle 37">
              <a:extLst>
                <a:ext uri="{FF2B5EF4-FFF2-40B4-BE49-F238E27FC236}">
                  <a16:creationId xmlns:a16="http://schemas.microsoft.com/office/drawing/2014/main" id="{21C4F751-2A4B-4E02-9C5E-CE2F159DDBB3}"/>
                </a:ext>
              </a:extLst>
            </p:cNvPr>
            <p:cNvSpPr/>
            <p:nvPr/>
          </p:nvSpPr>
          <p:spPr>
            <a:xfrm>
              <a:off x="6198385" y="1589952"/>
              <a:ext cx="2703918" cy="2631136"/>
            </a:xfrm>
            <a:prstGeom prst="roundRect">
              <a:avLst>
                <a:gd name="adj" fmla="val 5593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24" name="Rounded Rectangle 38">
              <a:extLst>
                <a:ext uri="{FF2B5EF4-FFF2-40B4-BE49-F238E27FC236}">
                  <a16:creationId xmlns:a16="http://schemas.microsoft.com/office/drawing/2014/main" id="{24AF2032-DD04-4315-BD36-8BCDE6EF2020}"/>
                </a:ext>
              </a:extLst>
            </p:cNvPr>
            <p:cNvSpPr/>
            <p:nvPr/>
          </p:nvSpPr>
          <p:spPr>
            <a:xfrm>
              <a:off x="6333264" y="1715320"/>
              <a:ext cx="2435747" cy="2364531"/>
            </a:xfrm>
            <a:prstGeom prst="roundRect">
              <a:avLst>
                <a:gd name="adj" fmla="val 64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3865B2"/>
                  </a:solidFill>
                  <a:latin typeface="Montserrat" panose="02000505000000020004" pitchFamily="2" charset="0"/>
                </a:rPr>
                <a:t>Scenario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3865B2"/>
                  </a:solidFill>
                  <a:latin typeface="Montserrat" panose="02000505000000020004" pitchFamily="2" charset="0"/>
                </a:rPr>
                <a:t>Analysis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F6DF1A-EC86-48C0-8560-7E04FDA94B5C}"/>
              </a:ext>
            </a:extLst>
          </p:cNvPr>
          <p:cNvGrpSpPr>
            <a:grpSpLocks/>
          </p:cNvGrpSpPr>
          <p:nvPr/>
        </p:nvGrpSpPr>
        <p:grpSpPr bwMode="auto">
          <a:xfrm>
            <a:off x="9202738" y="1739900"/>
            <a:ext cx="1268412" cy="1463675"/>
            <a:chOff x="6935573" y="1914317"/>
            <a:chExt cx="1268565" cy="146276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5E0CF89-DB1A-40C3-A576-1189A6DA8445}"/>
                </a:ext>
              </a:extLst>
            </p:cNvPr>
            <p:cNvSpPr/>
            <p:nvPr/>
          </p:nvSpPr>
          <p:spPr>
            <a:xfrm>
              <a:off x="6935573" y="1914317"/>
              <a:ext cx="1268565" cy="1462760"/>
            </a:xfrm>
            <a:custGeom>
              <a:avLst/>
              <a:gdLst>
                <a:gd name="connsiteX0" fmla="*/ 1482698 w 2965395"/>
                <a:gd name="connsiteY0" fmla="*/ 0 h 3415971"/>
                <a:gd name="connsiteX1" fmla="*/ 2965395 w 2965395"/>
                <a:gd name="connsiteY1" fmla="*/ 2556374 h 3415971"/>
                <a:gd name="connsiteX2" fmla="*/ 2901454 w 2965395"/>
                <a:gd name="connsiteY2" fmla="*/ 2661624 h 3415971"/>
                <a:gd name="connsiteX3" fmla="*/ 1482697 w 2965395"/>
                <a:gd name="connsiteY3" fmla="*/ 3415971 h 3415971"/>
                <a:gd name="connsiteX4" fmla="*/ 63941 w 2965395"/>
                <a:gd name="connsiteY4" fmla="*/ 2661624 h 3415971"/>
                <a:gd name="connsiteX5" fmla="*/ 0 w 2965395"/>
                <a:gd name="connsiteY5" fmla="*/ 2556375 h 3415971"/>
                <a:gd name="connsiteX0" fmla="*/ 1482698 w 2959543"/>
                <a:gd name="connsiteY0" fmla="*/ 0 h 3415971"/>
                <a:gd name="connsiteX1" fmla="*/ 2959543 w 2959543"/>
                <a:gd name="connsiteY1" fmla="*/ 2568079 h 3415971"/>
                <a:gd name="connsiteX2" fmla="*/ 2901454 w 2959543"/>
                <a:gd name="connsiteY2" fmla="*/ 2661624 h 3415971"/>
                <a:gd name="connsiteX3" fmla="*/ 1482697 w 2959543"/>
                <a:gd name="connsiteY3" fmla="*/ 3415971 h 3415971"/>
                <a:gd name="connsiteX4" fmla="*/ 63941 w 2959543"/>
                <a:gd name="connsiteY4" fmla="*/ 2661624 h 3415971"/>
                <a:gd name="connsiteX5" fmla="*/ 0 w 2959543"/>
                <a:gd name="connsiteY5" fmla="*/ 2556375 h 3415971"/>
                <a:gd name="connsiteX6" fmla="*/ 1482698 w 2959543"/>
                <a:gd name="connsiteY6" fmla="*/ 0 h 3415971"/>
                <a:gd name="connsiteX0" fmla="*/ 1485625 w 2962470"/>
                <a:gd name="connsiteY0" fmla="*/ 0 h 3415971"/>
                <a:gd name="connsiteX1" fmla="*/ 2962470 w 2962470"/>
                <a:gd name="connsiteY1" fmla="*/ 2568079 h 3415971"/>
                <a:gd name="connsiteX2" fmla="*/ 2904381 w 2962470"/>
                <a:gd name="connsiteY2" fmla="*/ 2661624 h 3415971"/>
                <a:gd name="connsiteX3" fmla="*/ 1485624 w 2962470"/>
                <a:gd name="connsiteY3" fmla="*/ 3415971 h 3415971"/>
                <a:gd name="connsiteX4" fmla="*/ 66868 w 2962470"/>
                <a:gd name="connsiteY4" fmla="*/ 2661624 h 3415971"/>
                <a:gd name="connsiteX5" fmla="*/ 0 w 2962470"/>
                <a:gd name="connsiteY5" fmla="*/ 2559302 h 3415971"/>
                <a:gd name="connsiteX6" fmla="*/ 1485625 w 2962470"/>
                <a:gd name="connsiteY6" fmla="*/ 0 h 3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2470" h="3415971">
                  <a:moveTo>
                    <a:pt x="1485625" y="0"/>
                  </a:moveTo>
                  <a:lnTo>
                    <a:pt x="2962470" y="2568079"/>
                  </a:lnTo>
                  <a:cubicBezTo>
                    <a:pt x="2941156" y="2603162"/>
                    <a:pt x="2925695" y="2626541"/>
                    <a:pt x="2904381" y="2661624"/>
                  </a:cubicBezTo>
                  <a:cubicBezTo>
                    <a:pt x="2596908" y="3116743"/>
                    <a:pt x="2076211" y="3415971"/>
                    <a:pt x="1485624" y="3415971"/>
                  </a:cubicBezTo>
                  <a:cubicBezTo>
                    <a:pt x="895038" y="3415971"/>
                    <a:pt x="374340" y="3116743"/>
                    <a:pt x="66868" y="2661624"/>
                  </a:cubicBezTo>
                  <a:lnTo>
                    <a:pt x="0" y="2559302"/>
                  </a:lnTo>
                  <a:lnTo>
                    <a:pt x="1485625" y="0"/>
                  </a:lnTo>
                  <a:close/>
                </a:path>
              </a:pathLst>
            </a:custGeom>
            <a:solidFill>
              <a:srgbClr val="DD0037">
                <a:alpha val="5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prstClr val="white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A53B8D21-6EBD-40CC-9442-11E844E47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4851" y="2438098"/>
              <a:ext cx="11270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Gotham Book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1"/>
                  </a:solidFill>
                  <a:latin typeface="Gotham Book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Gotham Book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00" b="1">
                  <a:solidFill>
                    <a:srgbClr val="FFFFFF"/>
                  </a:solidFill>
                  <a:latin typeface="Montserrat" pitchFamily="2" charset="0"/>
                </a:rPr>
                <a:t>Asset Performance</a:t>
              </a:r>
              <a:endParaRPr lang="en-US" altLang="en-US" sz="900" b="1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7CF9E5-4187-466B-B482-C3626628FFE5}"/>
              </a:ext>
            </a:extLst>
          </p:cNvPr>
          <p:cNvGrpSpPr>
            <a:grpSpLocks/>
          </p:cNvGrpSpPr>
          <p:nvPr/>
        </p:nvGrpSpPr>
        <p:grpSpPr bwMode="auto">
          <a:xfrm>
            <a:off x="8674100" y="2671763"/>
            <a:ext cx="1260475" cy="1073150"/>
            <a:chOff x="6406584" y="2845664"/>
            <a:chExt cx="1260754" cy="1072826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9E5C6FB-0BE1-4418-9B33-38658176720D}"/>
                </a:ext>
              </a:extLst>
            </p:cNvPr>
            <p:cNvSpPr/>
            <p:nvPr/>
          </p:nvSpPr>
          <p:spPr>
            <a:xfrm>
              <a:off x="6406584" y="2845664"/>
              <a:ext cx="1260754" cy="1072826"/>
            </a:xfrm>
            <a:custGeom>
              <a:avLst/>
              <a:gdLst>
                <a:gd name="connsiteX0" fmla="*/ 1453111 w 2944228"/>
                <a:gd name="connsiteY0" fmla="*/ 0 h 2505362"/>
                <a:gd name="connsiteX1" fmla="*/ 1578085 w 2944228"/>
                <a:gd name="connsiteY1" fmla="*/ 19073 h 2505362"/>
                <a:gd name="connsiteX2" fmla="*/ 2944228 w 2944228"/>
                <a:gd name="connsiteY2" fmla="*/ 1695274 h 2505362"/>
                <a:gd name="connsiteX3" fmla="*/ 2809772 w 2944228"/>
                <a:gd name="connsiteY3" fmla="*/ 2361258 h 2505362"/>
                <a:gd name="connsiteX4" fmla="*/ 2740354 w 2944228"/>
                <a:gd name="connsiteY4" fmla="*/ 2505362 h 2505362"/>
                <a:gd name="connsiteX5" fmla="*/ 0 w 2944228"/>
                <a:gd name="connsiteY5" fmla="*/ 2505362 h 250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4228" h="2505362">
                  <a:moveTo>
                    <a:pt x="1453111" y="0"/>
                  </a:moveTo>
                  <a:lnTo>
                    <a:pt x="1578085" y="19073"/>
                  </a:lnTo>
                  <a:cubicBezTo>
                    <a:pt x="2357741" y="178614"/>
                    <a:pt x="2944228" y="868453"/>
                    <a:pt x="2944228" y="1695274"/>
                  </a:cubicBezTo>
                  <a:cubicBezTo>
                    <a:pt x="2944228" y="1931509"/>
                    <a:pt x="2896352" y="2156561"/>
                    <a:pt x="2809772" y="2361258"/>
                  </a:cubicBezTo>
                  <a:lnTo>
                    <a:pt x="2740354" y="2505362"/>
                  </a:lnTo>
                  <a:lnTo>
                    <a:pt x="0" y="2505362"/>
                  </a:lnTo>
                  <a:close/>
                </a:path>
              </a:pathLst>
            </a:custGeom>
            <a:solidFill>
              <a:srgbClr val="63B632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prstClr val="white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0381FCED-F882-4714-BEA1-DD95BB069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3770" y="3420848"/>
              <a:ext cx="1152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Gotham Book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1"/>
                  </a:solidFill>
                  <a:latin typeface="Gotham Book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Gotham Book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00" b="1">
                  <a:solidFill>
                    <a:srgbClr val="FFFFFF"/>
                  </a:solidFill>
                  <a:latin typeface="Montserrat" pitchFamily="2" charset="0"/>
                </a:rPr>
                <a:t>Maintenance Strategy</a:t>
              </a:r>
              <a:endParaRPr lang="en-US" altLang="en-US" sz="900" b="1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FD5AEC-DFD3-492D-B626-26FC5D0D53E3}"/>
              </a:ext>
            </a:extLst>
          </p:cNvPr>
          <p:cNvGrpSpPr>
            <a:grpSpLocks/>
          </p:cNvGrpSpPr>
          <p:nvPr/>
        </p:nvGrpSpPr>
        <p:grpSpPr bwMode="auto">
          <a:xfrm>
            <a:off x="9715500" y="2662238"/>
            <a:ext cx="1281113" cy="1077912"/>
            <a:chOff x="7449116" y="2836525"/>
            <a:chExt cx="1280489" cy="1077797"/>
          </a:xfrm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ED28936-3DC0-45A9-9801-5B4DFEA1A43D}"/>
                </a:ext>
              </a:extLst>
            </p:cNvPr>
            <p:cNvSpPr/>
            <p:nvPr/>
          </p:nvSpPr>
          <p:spPr>
            <a:xfrm>
              <a:off x="7449116" y="2836525"/>
              <a:ext cx="1280489" cy="1077797"/>
            </a:xfrm>
            <a:custGeom>
              <a:avLst/>
              <a:gdLst>
                <a:gd name="connsiteX0" fmla="*/ 1533868 w 2990315"/>
                <a:gd name="connsiteY0" fmla="*/ 0 h 2511117"/>
                <a:gd name="connsiteX1" fmla="*/ 2990315 w 2990315"/>
                <a:gd name="connsiteY1" fmla="*/ 2511117 h 2511117"/>
                <a:gd name="connsiteX2" fmla="*/ 203504 w 2990315"/>
                <a:gd name="connsiteY2" fmla="*/ 2511117 h 2511117"/>
                <a:gd name="connsiteX3" fmla="*/ 134456 w 2990315"/>
                <a:gd name="connsiteY3" fmla="*/ 2367783 h 2511117"/>
                <a:gd name="connsiteX4" fmla="*/ 0 w 2990315"/>
                <a:gd name="connsiteY4" fmla="*/ 1701799 h 2511117"/>
                <a:gd name="connsiteX5" fmla="*/ 1366144 w 2990315"/>
                <a:gd name="connsiteY5" fmla="*/ 25598 h 2511117"/>
                <a:gd name="connsiteX0" fmla="*/ 1536795 w 2990315"/>
                <a:gd name="connsiteY0" fmla="*/ 0 h 2516970"/>
                <a:gd name="connsiteX1" fmla="*/ 2990315 w 2990315"/>
                <a:gd name="connsiteY1" fmla="*/ 2516970 h 2516970"/>
                <a:gd name="connsiteX2" fmla="*/ 203504 w 2990315"/>
                <a:gd name="connsiteY2" fmla="*/ 2516970 h 2516970"/>
                <a:gd name="connsiteX3" fmla="*/ 134456 w 2990315"/>
                <a:gd name="connsiteY3" fmla="*/ 2373636 h 2516970"/>
                <a:gd name="connsiteX4" fmla="*/ 0 w 2990315"/>
                <a:gd name="connsiteY4" fmla="*/ 1707652 h 2516970"/>
                <a:gd name="connsiteX5" fmla="*/ 1366144 w 2990315"/>
                <a:gd name="connsiteY5" fmla="*/ 31451 h 2516970"/>
                <a:gd name="connsiteX6" fmla="*/ 1536795 w 2990315"/>
                <a:gd name="connsiteY6" fmla="*/ 0 h 25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0315" h="2516970">
                  <a:moveTo>
                    <a:pt x="1536795" y="0"/>
                  </a:moveTo>
                  <a:lnTo>
                    <a:pt x="2990315" y="2516970"/>
                  </a:lnTo>
                  <a:lnTo>
                    <a:pt x="203504" y="2516970"/>
                  </a:lnTo>
                  <a:lnTo>
                    <a:pt x="134456" y="2373636"/>
                  </a:lnTo>
                  <a:cubicBezTo>
                    <a:pt x="47877" y="2168939"/>
                    <a:pt x="0" y="1943887"/>
                    <a:pt x="0" y="1707652"/>
                  </a:cubicBezTo>
                  <a:cubicBezTo>
                    <a:pt x="0" y="880831"/>
                    <a:pt x="586487" y="190992"/>
                    <a:pt x="1366144" y="31451"/>
                  </a:cubicBezTo>
                  <a:cubicBezTo>
                    <a:pt x="1422052" y="22918"/>
                    <a:pt x="1480887" y="8533"/>
                    <a:pt x="1536795" y="0"/>
                  </a:cubicBezTo>
                  <a:close/>
                </a:path>
              </a:pathLst>
            </a:custGeom>
            <a:solidFill>
              <a:srgbClr val="EAD900">
                <a:alpha val="5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prstClr val="white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0E53D687-C06E-4DD6-B142-F6D89A80D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328" y="3429000"/>
              <a:ext cx="10700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Gotham Book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1"/>
                  </a:solidFill>
                  <a:latin typeface="Gotham Book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Gotham Book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1"/>
                  </a:solidFill>
                  <a:latin typeface="Gotham Book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00" b="1">
                  <a:solidFill>
                    <a:srgbClr val="FFFFFF"/>
                  </a:solidFill>
                  <a:latin typeface="Montserrat" pitchFamily="2" charset="0"/>
                </a:rPr>
                <a:t>Investment Strategy</a:t>
              </a:r>
              <a:endParaRPr lang="en-US" altLang="en-US" sz="900" b="1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8202624-9DAD-4A35-9C5C-DD8C096B88F3}"/>
              </a:ext>
            </a:extLst>
          </p:cNvPr>
          <p:cNvCxnSpPr>
            <a:cxnSpLocks/>
          </p:cNvCxnSpPr>
          <p:nvPr/>
        </p:nvCxnSpPr>
        <p:spPr>
          <a:xfrm>
            <a:off x="9817100" y="4048125"/>
            <a:ext cx="0" cy="682625"/>
          </a:xfrm>
          <a:prstGeom prst="straightConnector1">
            <a:avLst/>
          </a:prstGeom>
          <a:ln w="130175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8243148-6AF2-42A1-B830-786E5BDF59C9}"/>
              </a:ext>
            </a:extLst>
          </p:cNvPr>
          <p:cNvSpPr/>
          <p:nvPr/>
        </p:nvSpPr>
        <p:spPr>
          <a:xfrm>
            <a:off x="3382169" y="3150398"/>
            <a:ext cx="703263" cy="557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5960B65-9D69-4C38-82C4-5297BCFC55C3}"/>
              </a:ext>
            </a:extLst>
          </p:cNvPr>
          <p:cNvSpPr/>
          <p:nvPr/>
        </p:nvSpPr>
        <p:spPr>
          <a:xfrm>
            <a:off x="7682708" y="3155835"/>
            <a:ext cx="687387" cy="468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E97AEB46-89C8-4E80-AE96-7BAE46338671}"/>
              </a:ext>
            </a:extLst>
          </p:cNvPr>
          <p:cNvSpPr/>
          <p:nvPr/>
        </p:nvSpPr>
        <p:spPr>
          <a:xfrm>
            <a:off x="5805494" y="4019550"/>
            <a:ext cx="396862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4F62D7D1-B4A2-4CD5-9F21-432F97B34FF2}"/>
              </a:ext>
            </a:extLst>
          </p:cNvPr>
          <p:cNvSpPr/>
          <p:nvPr/>
        </p:nvSpPr>
        <p:spPr>
          <a:xfrm>
            <a:off x="9736144" y="3948112"/>
            <a:ext cx="396862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E4272-D740-3491-E51D-F99F031CA4C4}"/>
              </a:ext>
            </a:extLst>
          </p:cNvPr>
          <p:cNvSpPr/>
          <p:nvPr/>
        </p:nvSpPr>
        <p:spPr>
          <a:xfrm>
            <a:off x="4772561" y="2967335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H.E.A.T</a:t>
            </a:r>
          </a:p>
        </p:txBody>
      </p:sp>
    </p:spTree>
    <p:extLst>
      <p:ext uri="{BB962C8B-B14F-4D97-AF65-F5344CB8AC3E}">
        <p14:creationId xmlns:p14="http://schemas.microsoft.com/office/powerpoint/2010/main" val="10417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2FA59-3867-1F59-7BE5-E59EC4963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011" y="255180"/>
            <a:ext cx="7980800" cy="720000"/>
          </a:xfrm>
        </p:spPr>
        <p:txBody>
          <a:bodyPr/>
          <a:lstStyle/>
          <a:p>
            <a:r>
              <a:rPr lang="en-GB" b="0" dirty="0">
                <a:latin typeface="+mn-lt"/>
              </a:rPr>
              <a:t>Visualising carriageway condition data</a:t>
            </a:r>
          </a:p>
        </p:txBody>
      </p:sp>
      <p:sp>
        <p:nvSpPr>
          <p:cNvPr id="23" name="Rounded Rectangle 37">
            <a:extLst>
              <a:ext uri="{FF2B5EF4-FFF2-40B4-BE49-F238E27FC236}">
                <a16:creationId xmlns:a16="http://schemas.microsoft.com/office/drawing/2014/main" id="{21C4F751-2A4B-4E02-9C5E-CE2F159DDBB3}"/>
              </a:ext>
            </a:extLst>
          </p:cNvPr>
          <p:cNvSpPr/>
          <p:nvPr/>
        </p:nvSpPr>
        <p:spPr bwMode="auto">
          <a:xfrm>
            <a:off x="8464550" y="1416050"/>
            <a:ext cx="2705100" cy="2632075"/>
          </a:xfrm>
          <a:prstGeom prst="roundRect">
            <a:avLst>
              <a:gd name="adj" fmla="val 559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3865B2"/>
              </a:solidFill>
              <a:latin typeface="Montserrat" panose="02000505000000020004" pitchFamily="2" charset="0"/>
            </a:endParaRPr>
          </a:p>
        </p:txBody>
      </p:sp>
      <p:grpSp>
        <p:nvGrpSpPr>
          <p:cNvPr id="39" name="Group 10">
            <a:extLst>
              <a:ext uri="{FF2B5EF4-FFF2-40B4-BE49-F238E27FC236}">
                <a16:creationId xmlns:a16="http://schemas.microsoft.com/office/drawing/2014/main" id="{02329E66-B434-4F28-BC25-9878A552B351}"/>
              </a:ext>
            </a:extLst>
          </p:cNvPr>
          <p:cNvGrpSpPr>
            <a:grpSpLocks/>
          </p:cNvGrpSpPr>
          <p:nvPr/>
        </p:nvGrpSpPr>
        <p:grpSpPr bwMode="auto">
          <a:xfrm>
            <a:off x="6884791" y="361949"/>
            <a:ext cx="4799209" cy="4362719"/>
            <a:chOff x="4375101" y="202209"/>
            <a:chExt cx="6434051" cy="5810595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6013E17C-472C-40AA-BA5F-653E6EF2CE9D}"/>
                </a:ext>
              </a:extLst>
            </p:cNvPr>
            <p:cNvSpPr/>
            <p:nvPr/>
          </p:nvSpPr>
          <p:spPr>
            <a:xfrm>
              <a:off x="4375101" y="202209"/>
              <a:ext cx="6434051" cy="5810595"/>
            </a:xfrm>
            <a:prstGeom prst="roundRect">
              <a:avLst>
                <a:gd name="adj" fmla="val 1545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100" b="1" dirty="0">
                <a:solidFill>
                  <a:srgbClr val="3865B2"/>
                </a:solidFill>
                <a:latin typeface="Montserrat" panose="02000505000000020004" pitchFamily="2" charset="0"/>
              </a:endParaRPr>
            </a:p>
          </p:txBody>
        </p:sp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BF2015-579A-4111-AECB-321F0B449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580" y="333911"/>
              <a:ext cx="6213092" cy="554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929A85-24F4-6B5A-677D-03BA3F18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1" y="1416050"/>
            <a:ext cx="6489350" cy="43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4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CED147-C259-D94A-A0E7-3AD338B435B0}"/>
              </a:ext>
            </a:extLst>
          </p:cNvPr>
          <p:cNvSpPr/>
          <p:nvPr/>
        </p:nvSpPr>
        <p:spPr>
          <a:xfrm>
            <a:off x="323400" y="324000"/>
            <a:ext cx="11545200" cy="6210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8F47B5-E449-1C4A-8AFD-8437DEFF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34CFB9-8BE8-2541-9F7E-C19D00C65735}"/>
              </a:ext>
            </a:extLst>
          </p:cNvPr>
          <p:cNvGrpSpPr/>
          <p:nvPr/>
        </p:nvGrpSpPr>
        <p:grpSpPr>
          <a:xfrm>
            <a:off x="323400" y="324000"/>
            <a:ext cx="1620000" cy="1620000"/>
            <a:chOff x="323400" y="324000"/>
            <a:chExt cx="1620000" cy="162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4EA157-55A5-E24D-8CFF-9DEC4B6E4682}"/>
                </a:ext>
              </a:extLst>
            </p:cNvPr>
            <p:cNvSpPr/>
            <p:nvPr userDrawn="1"/>
          </p:nvSpPr>
          <p:spPr>
            <a:xfrm>
              <a:off x="323400" y="324000"/>
              <a:ext cx="1620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0956B6-40F7-6C40-B6C1-2589137DA152}"/>
                </a:ext>
              </a:extLst>
            </p:cNvPr>
            <p:cNvSpPr/>
            <p:nvPr userDrawn="1"/>
          </p:nvSpPr>
          <p:spPr>
            <a:xfrm>
              <a:off x="323400" y="648000"/>
              <a:ext cx="1296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DFC301-028C-BA42-A345-DEC1B18ADA6A}"/>
                </a:ext>
              </a:extLst>
            </p:cNvPr>
            <p:cNvSpPr/>
            <p:nvPr userDrawn="1"/>
          </p:nvSpPr>
          <p:spPr>
            <a:xfrm>
              <a:off x="323400" y="972000"/>
              <a:ext cx="9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55BA40-31F0-FE48-9376-4B41358413D8}"/>
                </a:ext>
              </a:extLst>
            </p:cNvPr>
            <p:cNvSpPr/>
            <p:nvPr userDrawn="1"/>
          </p:nvSpPr>
          <p:spPr>
            <a:xfrm>
              <a:off x="323400" y="1296000"/>
              <a:ext cx="648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E7520F-9CA5-044A-AFE6-C4C5BC2BACE3}"/>
                </a:ext>
              </a:extLst>
            </p:cNvPr>
            <p:cNvSpPr/>
            <p:nvPr userDrawn="1"/>
          </p:nvSpPr>
          <p:spPr>
            <a:xfrm>
              <a:off x="323400" y="1620000"/>
              <a:ext cx="324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AB108-0FD2-E747-A20D-A443004F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24000"/>
            <a:ext cx="1080000" cy="4048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E55AD5-0B46-D44F-9A55-E8F997F1B622}"/>
              </a:ext>
            </a:extLst>
          </p:cNvPr>
          <p:cNvSpPr/>
          <p:nvPr/>
        </p:nvSpPr>
        <p:spPr>
          <a:xfrm>
            <a:off x="3666000" y="1327090"/>
            <a:ext cx="4860000" cy="90000"/>
          </a:xfrm>
          <a:prstGeom prst="rect">
            <a:avLst/>
          </a:prstGeom>
          <a:solidFill>
            <a:srgbClr val="DB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B9249-869F-C244-A288-50AB49FE3DB6}"/>
              </a:ext>
            </a:extLst>
          </p:cNvPr>
          <p:cNvSpPr txBox="1"/>
          <p:nvPr/>
        </p:nvSpPr>
        <p:spPr>
          <a:xfrm>
            <a:off x="2443252" y="1620000"/>
            <a:ext cx="70265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Poppins ExtraBold" pitchFamily="2" charset="77"/>
                <a:cs typeface="Poppins ExtraBold" pitchFamily="2" charset="77"/>
              </a:rPr>
              <a:t>Repair Timescales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ExtraBold" pitchFamily="2" charset="77"/>
              <a:ea typeface="+mn-ea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991942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Kier brand colours">
      <a:dk1>
        <a:srgbClr val="000000"/>
      </a:dk1>
      <a:lt1>
        <a:srgbClr val="FFFFFF"/>
      </a:lt1>
      <a:dk2>
        <a:srgbClr val="3D4543"/>
      </a:dk2>
      <a:lt2>
        <a:srgbClr val="E7E6E6"/>
      </a:lt2>
      <a:accent1>
        <a:srgbClr val="DA242A"/>
      </a:accent1>
      <a:accent2>
        <a:srgbClr val="007B86"/>
      </a:accent2>
      <a:accent3>
        <a:srgbClr val="00263A"/>
      </a:accent3>
      <a:accent4>
        <a:srgbClr val="3D4543"/>
      </a:accent4>
      <a:accent5>
        <a:srgbClr val="5FB29F"/>
      </a:accent5>
      <a:accent6>
        <a:srgbClr val="E7AC3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360000" indent="-360000" algn="l">
          <a:lnSpc>
            <a:spcPct val="100000"/>
          </a:lnSpc>
          <a:spcBef>
            <a:spcPts val="1200"/>
          </a:spcBef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DE79C03D4544CA67255BA7A87DD59" ma:contentTypeVersion="17" ma:contentTypeDescription="Create a new document." ma:contentTypeScope="" ma:versionID="eaa916b084df8ca81d325b1272644dde">
  <xsd:schema xmlns:xsd="http://www.w3.org/2001/XMLSchema" xmlns:xs="http://www.w3.org/2001/XMLSchema" xmlns:p="http://schemas.microsoft.com/office/2006/metadata/properties" xmlns:ns2="8a79b042-d511-46e5-ad15-39d624c98353" xmlns:ns3="51fcad13-9fe1-4b05-83cd-be575274fc3f" targetNamespace="http://schemas.microsoft.com/office/2006/metadata/properties" ma:root="true" ma:fieldsID="0b49d8b679ddbd0c99ea6327878590cb" ns2:_="" ns3:_="">
    <xsd:import namespace="8a79b042-d511-46e5-ad15-39d624c98353"/>
    <xsd:import namespace="51fcad13-9fe1-4b05-83cd-be575274fc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9b042-d511-46e5-ad15-39d624c98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abcf87a-a517-4603-9977-ea0d869cb4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cad13-9fe1-4b05-83cd-be575274fc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63cf0c-22a3-47c5-a813-aad477174df0}" ma:internalName="TaxCatchAll" ma:showField="CatchAllData" ma:web="51fcad13-9fe1-4b05-83cd-be575274fc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fcad13-9fe1-4b05-83cd-be575274fc3f" xsi:nil="true"/>
    <lcf76f155ced4ddcb4097134ff3c332f xmlns="8a79b042-d511-46e5-ad15-39d624c983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D8514B2-69FB-4503-92A1-B6ED3577C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EA8C8A-C487-417A-812D-18FC2EA38B54}"/>
</file>

<file path=customXml/itemProps3.xml><?xml version="1.0" encoding="utf-8"?>
<ds:datastoreItem xmlns:ds="http://schemas.openxmlformats.org/officeDocument/2006/customXml" ds:itemID="{2260F63A-A4A6-44AC-8458-2EEC5D9D3264}">
  <ds:schemaRefs>
    <ds:schemaRef ds:uri="http://purl.org/dc/terms/"/>
    <ds:schemaRef ds:uri="http://schemas.openxmlformats.org/package/2006/metadata/core-properties"/>
    <ds:schemaRef ds:uri="e95e4bda-61ab-46e5-8540-59589f54b11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7104db6-5b9b-41d7-89b9-fb131bc3fe2d"/>
    <ds:schemaRef ds:uri="http://www.w3.org/XML/1998/namespace"/>
    <ds:schemaRef ds:uri="88b860ff-70bc-4acf-8685-21f1b83abbc1"/>
    <ds:schemaRef ds:uri="07377e74-2c19-488a-b442-38571f3f19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14240</TotalTime>
  <Words>690</Words>
  <Application>Microsoft Office PowerPoint</Application>
  <PresentationFormat>Widescreen</PresentationFormat>
  <Paragraphs>126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Poppins ExtraBold</vt:lpstr>
      <vt:lpstr>Arial</vt:lpstr>
      <vt:lpstr>Poppins</vt:lpstr>
      <vt:lpstr>Montserrat</vt:lpstr>
      <vt:lpstr>Century Gothic</vt:lpstr>
      <vt:lpstr>Calibri</vt:lpstr>
      <vt:lpstr>Poppins Medium</vt:lpstr>
      <vt:lpstr>1_Custom Design</vt:lpstr>
      <vt:lpstr>NNC/ Kier – Kettering Town Council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Kier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 Group PLC</dc:creator>
  <cp:lastModifiedBy>Carroll, Robert (Highways)</cp:lastModifiedBy>
  <cp:revision>417</cp:revision>
  <dcterms:created xsi:type="dcterms:W3CDTF">2014-11-07T08:41:33Z</dcterms:created>
  <dcterms:modified xsi:type="dcterms:W3CDTF">2024-01-16T15:08:40Z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0x0101003E6BB0AD4738BF4CADF8A9804CC24335</vt:lpwstr>
  </property>
  <property fmtid="{D5CDD505-2E9C-101B-9397-08002B2CF9AE}" pid="3" name="_dlc_DocIdItemGuid">
    <vt:lpwstr>75e71296-1ca7-4810-b139-7e3e241d52c4</vt:lpwstr>
  </property>
</Properties>
</file>